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7" r:id="rId2"/>
    <p:sldId id="258" r:id="rId3"/>
    <p:sldId id="261" r:id="rId4"/>
    <p:sldId id="259" r:id="rId5"/>
    <p:sldId id="260" r:id="rId6"/>
    <p:sldId id="271" r:id="rId7"/>
    <p:sldId id="262" r:id="rId8"/>
    <p:sldId id="289" r:id="rId9"/>
    <p:sldId id="265" r:id="rId10"/>
    <p:sldId id="294" r:id="rId11"/>
    <p:sldId id="273" r:id="rId12"/>
    <p:sldId id="295" r:id="rId13"/>
    <p:sldId id="267" r:id="rId14"/>
    <p:sldId id="296" r:id="rId15"/>
    <p:sldId id="268" r:id="rId16"/>
    <p:sldId id="269" r:id="rId17"/>
    <p:sldId id="270" r:id="rId18"/>
    <p:sldId id="274" r:id="rId19"/>
    <p:sldId id="275" r:id="rId20"/>
    <p:sldId id="276" r:id="rId21"/>
    <p:sldId id="277" r:id="rId22"/>
    <p:sldId id="278" r:id="rId23"/>
    <p:sldId id="282" r:id="rId24"/>
    <p:sldId id="298" r:id="rId25"/>
    <p:sldId id="279" r:id="rId26"/>
    <p:sldId id="297" r:id="rId27"/>
    <p:sldId id="285" r:id="rId28"/>
    <p:sldId id="287" r:id="rId29"/>
    <p:sldId id="290" r:id="rId30"/>
    <p:sldId id="280" r:id="rId31"/>
    <p:sldId id="291" r:id="rId32"/>
    <p:sldId id="292" r:id="rId33"/>
    <p:sldId id="293" r:id="rId34"/>
  </p:sldIdLst>
  <p:sldSz cx="12192000" cy="6858000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02"/>
    <p:restoredTop sz="94696"/>
  </p:normalViewPr>
  <p:slideViewPr>
    <p:cSldViewPr snapToGrid="0" snapToObjects="1">
      <p:cViewPr>
        <p:scale>
          <a:sx n="80" d="100"/>
          <a:sy n="80" d="100"/>
        </p:scale>
        <p:origin x="144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5700C-D0E4-DD42-A45E-213BF60C5074}" type="datetimeFigureOut">
              <a:rPr kumimoji="1" lang="zh-CN" altLang="en-US" smtClean="0"/>
              <a:t>2019/1/20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CA9DB9-529A-E745-8C2C-BC4D9C34E03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14155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9B17F9-4AD6-7C4B-9BBF-F89A7CCBADB7}" type="datetimeFigureOut">
              <a:rPr kumimoji="1" lang="zh-CN" altLang="en-US" smtClean="0"/>
              <a:t>2019/1/20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751F79-14D7-7242-A8F0-FDA62F6E0A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6085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751F79-14D7-7242-A8F0-FDA62F6E0A3F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4604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751F79-14D7-7242-A8F0-FDA62F6E0A3F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2024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751F79-14D7-7242-A8F0-FDA62F6E0A3F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2079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751F79-14D7-7242-A8F0-FDA62F6E0A3F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5536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0348A-9756-9C4F-84B7-1F759489C25E}" type="datetimeFigureOut">
              <a:rPr kumimoji="1" lang="zh-CN" altLang="en-US" smtClean="0"/>
              <a:t>2019/1/20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238AF-0F68-D546-A6FB-9E59C7455A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1668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0348A-9756-9C4F-84B7-1F759489C25E}" type="datetimeFigureOut">
              <a:rPr kumimoji="1" lang="zh-CN" altLang="en-US" smtClean="0"/>
              <a:t>2019/1/20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238AF-0F68-D546-A6FB-9E59C7455A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8367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0348A-9756-9C4F-84B7-1F759489C25E}" type="datetimeFigureOut">
              <a:rPr kumimoji="1" lang="zh-CN" altLang="en-US" smtClean="0"/>
              <a:t>2019/1/20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238AF-0F68-D546-A6FB-9E59C7455A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7260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0348A-9756-9C4F-84B7-1F759489C25E}" type="datetimeFigureOut">
              <a:rPr kumimoji="1" lang="zh-CN" altLang="en-US" smtClean="0"/>
              <a:t>2019/1/20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238AF-0F68-D546-A6FB-9E59C7455A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359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0348A-9756-9C4F-84B7-1F759489C25E}" type="datetimeFigureOut">
              <a:rPr kumimoji="1" lang="zh-CN" altLang="en-US" smtClean="0"/>
              <a:t>2019/1/20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238AF-0F68-D546-A6FB-9E59C7455A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525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0348A-9756-9C4F-84B7-1F759489C25E}" type="datetimeFigureOut">
              <a:rPr kumimoji="1" lang="zh-CN" altLang="en-US" smtClean="0"/>
              <a:t>2019/1/20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238AF-0F68-D546-A6FB-9E59C7455A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9439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0348A-9756-9C4F-84B7-1F759489C25E}" type="datetimeFigureOut">
              <a:rPr kumimoji="1" lang="zh-CN" altLang="en-US" smtClean="0"/>
              <a:t>2019/1/20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238AF-0F68-D546-A6FB-9E59C7455A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9853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0348A-9756-9C4F-84B7-1F759489C25E}" type="datetimeFigureOut">
              <a:rPr kumimoji="1" lang="zh-CN" altLang="en-US" smtClean="0"/>
              <a:t>2019/1/20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238AF-0F68-D546-A6FB-9E59C7455A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4858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0348A-9756-9C4F-84B7-1F759489C25E}" type="datetimeFigureOut">
              <a:rPr kumimoji="1" lang="zh-CN" altLang="en-US" smtClean="0"/>
              <a:t>2019/1/20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238AF-0F68-D546-A6FB-9E59C7455A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2734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0348A-9756-9C4F-84B7-1F759489C25E}" type="datetimeFigureOut">
              <a:rPr kumimoji="1" lang="zh-CN" altLang="en-US" smtClean="0"/>
              <a:t>2019/1/20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238AF-0F68-D546-A6FB-9E59C7455A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4663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0348A-9756-9C4F-84B7-1F759489C25E}" type="datetimeFigureOut">
              <a:rPr kumimoji="1" lang="zh-CN" altLang="en-US" smtClean="0"/>
              <a:t>2019/1/20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238AF-0F68-D546-A6FB-9E59C7455A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7963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0348A-9756-9C4F-84B7-1F759489C25E}" type="datetimeFigureOut">
              <a:rPr kumimoji="1" lang="zh-CN" altLang="en-US" smtClean="0"/>
              <a:t>2019/1/20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1238AF-0F68-D546-A6FB-9E59C7455A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924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6.png"/><Relationship Id="rId12" Type="http://schemas.openxmlformats.org/officeDocument/2006/relationships/image" Target="../media/image2.png"/><Relationship Id="rId13" Type="http://schemas.openxmlformats.org/officeDocument/2006/relationships/image" Target="../media/image3.png"/><Relationship Id="rId14" Type="http://schemas.openxmlformats.org/officeDocument/2006/relationships/image" Target="../media/image5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4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.png"/><Relationship Id="rId12" Type="http://schemas.openxmlformats.org/officeDocument/2006/relationships/image" Target="../media/image48.png"/><Relationship Id="rId13" Type="http://schemas.openxmlformats.org/officeDocument/2006/relationships/image" Target="../media/image57.png"/><Relationship Id="rId1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0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0.png"/><Relationship Id="rId12" Type="http://schemas.openxmlformats.org/officeDocument/2006/relationships/image" Target="../media/image78.png"/><Relationship Id="rId13" Type="http://schemas.openxmlformats.org/officeDocument/2006/relationships/image" Target="../media/image390.png"/><Relationship Id="rId14" Type="http://schemas.openxmlformats.org/officeDocument/2006/relationships/image" Target="../media/image80.png"/><Relationship Id="rId16" Type="http://schemas.openxmlformats.org/officeDocument/2006/relationships/image" Target="../media/image82.png"/><Relationship Id="rId17" Type="http://schemas.openxmlformats.org/officeDocument/2006/relationships/image" Target="../media/image430.png"/><Relationship Id="rId18" Type="http://schemas.openxmlformats.org/officeDocument/2006/relationships/image" Target="../media/image83.png"/><Relationship Id="rId19" Type="http://schemas.openxmlformats.org/officeDocument/2006/relationships/image" Target="../media/image86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400.png"/><Relationship Id="rId6" Type="http://schemas.openxmlformats.org/officeDocument/2006/relationships/image" Target="../media/image74.png"/><Relationship Id="rId7" Type="http://schemas.openxmlformats.org/officeDocument/2006/relationships/image" Target="../media/image680.png"/><Relationship Id="rId8" Type="http://schemas.openxmlformats.org/officeDocument/2006/relationships/image" Target="../media/image750.png"/><Relationship Id="rId9" Type="http://schemas.openxmlformats.org/officeDocument/2006/relationships/image" Target="../media/image760.png"/><Relationship Id="rId10" Type="http://schemas.openxmlformats.org/officeDocument/2006/relationships/image" Target="../media/image77.pn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3.png"/><Relationship Id="rId12" Type="http://schemas.openxmlformats.org/officeDocument/2006/relationships/image" Target="../media/image94.png"/><Relationship Id="rId13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580.png"/><Relationship Id="rId8" Type="http://schemas.openxmlformats.org/officeDocument/2006/relationships/image" Target="../media/image59.png"/><Relationship Id="rId9" Type="http://schemas.openxmlformats.org/officeDocument/2006/relationships/image" Target="../media/image91.png"/><Relationship Id="rId10" Type="http://schemas.openxmlformats.org/officeDocument/2006/relationships/image" Target="../media/image9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4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0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960.png"/><Relationship Id="rId5" Type="http://schemas.openxmlformats.org/officeDocument/2006/relationships/image" Target="../media/image97.png"/><Relationship Id="rId6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4" Type="http://schemas.openxmlformats.org/officeDocument/2006/relationships/image" Target="../media/image9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4" Type="http://schemas.openxmlformats.org/officeDocument/2006/relationships/image" Target="../media/image98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Relationship Id="rId3" Type="http://schemas.openxmlformats.org/officeDocument/2006/relationships/image" Target="../media/image1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0.png"/><Relationship Id="rId4" Type="http://schemas.openxmlformats.org/officeDocument/2006/relationships/image" Target="../media/image118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4" Type="http://schemas.openxmlformats.org/officeDocument/2006/relationships/image" Target="../media/image120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Relationship Id="rId8" Type="http://schemas.openxmlformats.org/officeDocument/2006/relationships/image" Target="../media/image133.png"/><Relationship Id="rId9" Type="http://schemas.openxmlformats.org/officeDocument/2006/relationships/image" Target="../media/image134.png"/><Relationship Id="rId10" Type="http://schemas.openxmlformats.org/officeDocument/2006/relationships/image" Target="../media/image135.png"/><Relationship Id="rId11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0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5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Relationship Id="rId9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0.png"/><Relationship Id="rId20" Type="http://schemas.openxmlformats.org/officeDocument/2006/relationships/image" Target="../media/image161.png"/><Relationship Id="rId21" Type="http://schemas.openxmlformats.org/officeDocument/2006/relationships/image" Target="../media/image162.png"/><Relationship Id="rId10" Type="http://schemas.openxmlformats.org/officeDocument/2006/relationships/image" Target="../media/image151.png"/><Relationship Id="rId11" Type="http://schemas.openxmlformats.org/officeDocument/2006/relationships/image" Target="../media/image152.png"/><Relationship Id="rId12" Type="http://schemas.openxmlformats.org/officeDocument/2006/relationships/image" Target="../media/image153.png"/><Relationship Id="rId13" Type="http://schemas.openxmlformats.org/officeDocument/2006/relationships/image" Target="../media/image154.png"/><Relationship Id="rId14" Type="http://schemas.openxmlformats.org/officeDocument/2006/relationships/image" Target="../media/image155.png"/><Relationship Id="rId15" Type="http://schemas.openxmlformats.org/officeDocument/2006/relationships/image" Target="../media/image156.png"/><Relationship Id="rId16" Type="http://schemas.openxmlformats.org/officeDocument/2006/relationships/image" Target="../media/image157.png"/><Relationship Id="rId17" Type="http://schemas.openxmlformats.org/officeDocument/2006/relationships/image" Target="../media/image158.png"/><Relationship Id="rId18" Type="http://schemas.openxmlformats.org/officeDocument/2006/relationships/image" Target="../media/image159.png"/><Relationship Id="rId19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Relationship Id="rId7" Type="http://schemas.openxmlformats.org/officeDocument/2006/relationships/image" Target="../media/image148.png"/><Relationship Id="rId8" Type="http://schemas.openxmlformats.org/officeDocument/2006/relationships/image" Target="../media/image1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4" Type="http://schemas.openxmlformats.org/officeDocument/2006/relationships/image" Target="../media/image163.png"/><Relationship Id="rId5" Type="http://schemas.openxmlformats.org/officeDocument/2006/relationships/image" Target="../media/image146.png"/><Relationship Id="rId6" Type="http://schemas.openxmlformats.org/officeDocument/2006/relationships/image" Target="../media/image164.png"/><Relationship Id="rId7" Type="http://schemas.openxmlformats.org/officeDocument/2006/relationships/image" Target="../media/image148.png"/><Relationship Id="rId8" Type="http://schemas.openxmlformats.org/officeDocument/2006/relationships/image" Target="../media/image165.png"/><Relationship Id="rId9" Type="http://schemas.openxmlformats.org/officeDocument/2006/relationships/image" Target="../media/image150.png"/><Relationship Id="rId10" Type="http://schemas.openxmlformats.org/officeDocument/2006/relationships/image" Target="../media/image166.png"/><Relationship Id="rId11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71.png"/><Relationship Id="rId6" Type="http://schemas.openxmlformats.org/officeDocument/2006/relationships/image" Target="../media/image172.png"/><Relationship Id="rId7" Type="http://schemas.openxmlformats.org/officeDocument/2006/relationships/image" Target="../media/image173.png"/><Relationship Id="rId8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75.png"/><Relationship Id="rId5" Type="http://schemas.openxmlformats.org/officeDocument/2006/relationships/image" Target="../media/image180.png"/><Relationship Id="rId6" Type="http://schemas.openxmlformats.org/officeDocument/2006/relationships/image" Target="../media/image190.png"/><Relationship Id="rId7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0.png"/><Relationship Id="rId12" Type="http://schemas.openxmlformats.org/officeDocument/2006/relationships/image" Target="../media/image250.png"/><Relationship Id="rId13" Type="http://schemas.openxmlformats.org/officeDocument/2006/relationships/image" Target="../media/image340.png"/><Relationship Id="rId14" Type="http://schemas.openxmlformats.org/officeDocument/2006/relationships/image" Target="../media/image350.png"/><Relationship Id="rId15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200.png"/><Relationship Id="rId4" Type="http://schemas.openxmlformats.org/officeDocument/2006/relationships/image" Target="../media/image230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982527" y="1721967"/>
                <a:ext cx="3605758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sz="2000" i="1" dirty="0" smtClean="0">
                    <a:latin typeface="Cambria Math" charset="0"/>
                  </a:rPr>
                  <a:t>In Markov </a:t>
                </a:r>
                <a:r>
                  <a:rPr kumimoji="1" lang="en-US" altLang="zh-TW" sz="2000" i="1" dirty="0" smtClean="0">
                    <a:latin typeface="Cambria Math" charset="0"/>
                  </a:rPr>
                  <a:t>Decision</a:t>
                </a:r>
                <a:r>
                  <a:rPr kumimoji="1" lang="en-US" altLang="zh-CN" sz="2000" i="1" dirty="0" smtClean="0">
                    <a:latin typeface="Cambria Math" charset="0"/>
                  </a:rPr>
                  <a:t> Process </a:t>
                </a:r>
                <a:endParaRPr kumimoji="1" lang="en-US" altLang="zh-CN" sz="2000" b="0" i="1" dirty="0" smtClean="0">
                  <a:latin typeface="Cambria Math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𝑆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kumimoji="1" lang="zh-TW" altLang="en-US" b="0" dirty="0" smtClean="0"/>
                  <a:t>  有限狀態集合</a:t>
                </a:r>
                <a:endParaRPr kumimoji="1" lang="en-US" altLang="zh-TW" b="0" dirty="0" smtClean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𝐴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kumimoji="1" lang="en-US" altLang="zh-CN" b="0" dirty="0" smtClean="0"/>
                  <a:t> </a:t>
                </a:r>
                <a:r>
                  <a:rPr kumimoji="1" lang="zh-TW" altLang="en-US" b="0" dirty="0" smtClean="0"/>
                  <a:t> 有限動作集</a:t>
                </a:r>
                <a:endParaRPr kumimoji="1" lang="en-US" altLang="zh-CN" b="0" dirty="0" smtClean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𝑃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kumimoji="1" lang="zh-TW" altLang="en-US" b="0" dirty="0" smtClean="0"/>
                  <a:t>  </a:t>
                </a:r>
                <a:r>
                  <a:rPr kumimoji="1" lang="zh-TW" altLang="en-US" dirty="0" smtClean="0"/>
                  <a:t>動作</a:t>
                </a:r>
                <a:r>
                  <a:rPr kumimoji="1" lang="zh-TW" altLang="en-US" b="0" dirty="0" smtClean="0"/>
                  <a:t>狀態機率轉移模型 </a:t>
                </a:r>
                <a:endParaRPr kumimoji="1" lang="en-US" altLang="zh-CN" b="0" dirty="0" smtClean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𝑅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kumimoji="1" lang="zh-TW" altLang="en-US" b="0" dirty="0" smtClean="0"/>
                  <a:t>  </a:t>
                </a:r>
                <a:r>
                  <a:rPr kumimoji="1" lang="en-US" altLang="zh-TW" b="0" dirty="0" smtClean="0"/>
                  <a:t>reward</a:t>
                </a:r>
                <a:r>
                  <a:rPr kumimoji="1" lang="zh-TW" altLang="en-US" b="0" dirty="0" smtClean="0"/>
                  <a:t> </a:t>
                </a:r>
                <a:r>
                  <a:rPr kumimoji="1" lang="en-US" altLang="zh-TW" b="0" dirty="0" smtClean="0"/>
                  <a:t>function</a:t>
                </a:r>
                <a:endParaRPr kumimoji="1" lang="en-US" altLang="zh-CN" b="0" dirty="0" smtClean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kumimoji="1" lang="zh-TW" altLang="en-US" b="0" dirty="0" smtClean="0"/>
                  <a:t>  折扣因子</a:t>
                </a:r>
                <a:endParaRPr kumimoji="1" lang="en-US" altLang="zh-CN" b="0" dirty="0" smtClean="0"/>
              </a:p>
              <a:p>
                <a:pPr>
                  <a:lnSpc>
                    <a:spcPct val="150000"/>
                  </a:lnSpc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527" y="1721967"/>
                <a:ext cx="3605758" cy="3046988"/>
              </a:xfrm>
              <a:prstGeom prst="rect">
                <a:avLst/>
              </a:prstGeom>
              <a:blipFill rotWithShape="0">
                <a:blip r:embed="rId2"/>
                <a:stretch>
                  <a:fillRect l="-16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Agent"/>
              <p:cNvSpPr/>
              <p:nvPr/>
            </p:nvSpPr>
            <p:spPr>
              <a:xfrm>
                <a:off x="5957191" y="2801860"/>
                <a:ext cx="733712" cy="447729"/>
              </a:xfrm>
              <a:prstGeom prst="roundRect">
                <a:avLst>
                  <a:gd name="adj" fmla="val 17050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miter lim="400000"/>
              </a:ln>
              <a:effectLst>
                <a:outerShdw blurRad="76200" dir="18900000" rotWithShape="0">
                  <a:srgbClr val="000000">
                    <a:alpha val="8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>
                <a:lvl1pPr>
                  <a:defRPr sz="2400" b="1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5" name="Agent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191" y="2801860"/>
                <a:ext cx="733712" cy="447729"/>
              </a:xfrm>
              <a:prstGeom prst="roundRect">
                <a:avLst>
                  <a:gd name="adj" fmla="val 17050"/>
                </a:avLst>
              </a:prstGeom>
              <a:blipFill rotWithShape="0">
                <a:blip r:embed="rId3"/>
                <a:stretch>
                  <a:fillRect/>
                </a:stretch>
              </a:blipFill>
              <a:ln w="12700">
                <a:miter lim="400000"/>
              </a:ln>
              <a:effectLst>
                <a:outerShdw blurRad="76200" dir="18900000" rotWithShape="0">
                  <a:srgbClr val="000000">
                    <a:alpha val="8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Agent"/>
              <p:cNvSpPr/>
              <p:nvPr/>
            </p:nvSpPr>
            <p:spPr>
              <a:xfrm>
                <a:off x="8215323" y="2918417"/>
                <a:ext cx="726027" cy="416873"/>
              </a:xfrm>
              <a:prstGeom prst="roundRect">
                <a:avLst>
                  <a:gd name="adj" fmla="val 17050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miter lim="400000"/>
              </a:ln>
              <a:effectLst>
                <a:outerShdw blurRad="76200" dir="18900000" rotWithShape="0">
                  <a:srgbClr val="000000">
                    <a:alpha val="8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>
                <a:lvl1pPr>
                  <a:defRPr sz="2400" b="1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6" name="Agent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5323" y="2918417"/>
                <a:ext cx="726027" cy="416873"/>
              </a:xfrm>
              <a:prstGeom prst="roundRect">
                <a:avLst>
                  <a:gd name="adj" fmla="val 17050"/>
                </a:avLst>
              </a:prstGeom>
              <a:blipFill rotWithShape="0">
                <a:blip r:embed="rId4"/>
                <a:stretch>
                  <a:fillRect/>
                </a:stretch>
              </a:blipFill>
              <a:ln w="12700">
                <a:miter lim="400000"/>
              </a:ln>
              <a:effectLst>
                <a:outerShdw blurRad="76200" dir="18900000" rotWithShape="0">
                  <a:srgbClr val="000000">
                    <a:alpha val="8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Agent"/>
              <p:cNvSpPr/>
              <p:nvPr/>
            </p:nvSpPr>
            <p:spPr>
              <a:xfrm>
                <a:off x="10153614" y="2692649"/>
                <a:ext cx="649115" cy="447729"/>
              </a:xfrm>
              <a:prstGeom prst="roundRect">
                <a:avLst>
                  <a:gd name="adj" fmla="val 17050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miter lim="400000"/>
              </a:ln>
              <a:effectLst>
                <a:outerShdw blurRad="76200" dir="18900000" rotWithShape="0">
                  <a:srgbClr val="000000">
                    <a:alpha val="8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>
                <a:lvl1pPr>
                  <a:defRPr sz="2400" b="1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7" name="Agent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3614" y="2692649"/>
                <a:ext cx="649115" cy="447729"/>
              </a:xfrm>
              <a:prstGeom prst="roundRect">
                <a:avLst>
                  <a:gd name="adj" fmla="val 17050"/>
                </a:avLst>
              </a:prstGeom>
              <a:blipFill rotWithShape="0">
                <a:blip r:embed="rId5"/>
                <a:stretch>
                  <a:fillRect/>
                </a:stretch>
              </a:blipFill>
              <a:ln w="12700">
                <a:miter lim="400000"/>
              </a:ln>
              <a:effectLst>
                <a:outerShdw blurRad="76200" dir="18900000" rotWithShape="0">
                  <a:srgbClr val="000000">
                    <a:alpha val="8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Agent"/>
              <p:cNvSpPr/>
              <p:nvPr/>
            </p:nvSpPr>
            <p:spPr>
              <a:xfrm>
                <a:off x="8192232" y="965470"/>
                <a:ext cx="772208" cy="546517"/>
              </a:xfrm>
              <a:prstGeom prst="roundRect">
                <a:avLst>
                  <a:gd name="adj" fmla="val 17050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miter lim="400000"/>
              </a:ln>
              <a:effectLst>
                <a:outerShdw blurRad="76200" dir="18900000" rotWithShape="0">
                  <a:srgbClr val="000000">
                    <a:alpha val="8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>
                <a:lvl1pPr>
                  <a:defRPr sz="2400" b="1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8" name="Agent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2232" y="965470"/>
                <a:ext cx="772208" cy="546517"/>
              </a:xfrm>
              <a:prstGeom prst="roundRect">
                <a:avLst>
                  <a:gd name="adj" fmla="val 17050"/>
                </a:avLst>
              </a:prstGeom>
              <a:blipFill rotWithShape="0">
                <a:blip r:embed="rId6"/>
                <a:stretch>
                  <a:fillRect/>
                </a:stretch>
              </a:blipFill>
              <a:ln w="12700">
                <a:miter lim="400000"/>
              </a:ln>
              <a:effectLst>
                <a:outerShdw blurRad="76200" dir="18900000" rotWithShape="0">
                  <a:srgbClr val="000000">
                    <a:alpha val="8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线箭头连接符 9"/>
          <p:cNvCxnSpPr>
            <a:stCxn id="5" idx="0"/>
            <a:endCxn id="30" idx="4"/>
          </p:cNvCxnSpPr>
          <p:nvPr/>
        </p:nvCxnSpPr>
        <p:spPr>
          <a:xfrm flipH="1" flipV="1">
            <a:off x="6318861" y="2130226"/>
            <a:ext cx="5186" cy="67163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>
            <a:stCxn id="56" idx="5"/>
          </p:cNvCxnSpPr>
          <p:nvPr/>
        </p:nvCxnSpPr>
        <p:spPr>
          <a:xfrm>
            <a:off x="8673042" y="2296741"/>
            <a:ext cx="1480572" cy="61977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曲线连接符 12"/>
          <p:cNvCxnSpPr>
            <a:stCxn id="38" idx="0"/>
            <a:endCxn id="8" idx="3"/>
          </p:cNvCxnSpPr>
          <p:nvPr/>
        </p:nvCxnSpPr>
        <p:spPr>
          <a:xfrm rot="16200000" flipV="1">
            <a:off x="9513198" y="689971"/>
            <a:ext cx="1608490" cy="2706005"/>
          </a:xfrm>
          <a:prstGeom prst="curvedConnector2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曲线连接符 13"/>
          <p:cNvCxnSpPr>
            <a:stCxn id="38" idx="4"/>
            <a:endCxn id="5" idx="2"/>
          </p:cNvCxnSpPr>
          <p:nvPr/>
        </p:nvCxnSpPr>
        <p:spPr>
          <a:xfrm rot="5400000">
            <a:off x="8899399" y="478542"/>
            <a:ext cx="195695" cy="5346398"/>
          </a:xfrm>
          <a:prstGeom prst="curvedConnector3">
            <a:avLst>
              <a:gd name="adj1" fmla="val 602487"/>
            </a:avLst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4880512" y="1947928"/>
                <a:ext cx="748442" cy="3488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charset="0"/>
                      </a:rPr>
                      <m:t>𝑃</m:t>
                    </m:r>
                    <m:r>
                      <a:rPr kumimoji="1" lang="en-US" altLang="zh-CN" sz="1600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zh-CN" sz="1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=0.1</a:t>
                </a:r>
                <a:endParaRPr lang="zh-CN" altLang="en-US" sz="16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512" y="1947928"/>
                <a:ext cx="748442" cy="348813"/>
              </a:xfrm>
              <a:prstGeom prst="rect">
                <a:avLst/>
              </a:prstGeom>
              <a:blipFill rotWithShape="0">
                <a:blip r:embed="rId7"/>
                <a:stretch>
                  <a:fillRect l="-3279" t="-84211" b="-11052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/>
          <p:cNvSpPr txBox="1"/>
          <p:nvPr/>
        </p:nvSpPr>
        <p:spPr>
          <a:xfrm>
            <a:off x="5063157" y="2296741"/>
            <a:ext cx="748442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1600" smtClean="0">
                <a:latin typeface="Times New Roman" charset="0"/>
                <a:ea typeface="Times New Roman" charset="0"/>
                <a:cs typeface="Times New Roman" charset="0"/>
              </a:rPr>
              <a:t>R = -1</a:t>
            </a:r>
            <a:endParaRPr lang="zh-CN" alt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7950106" y="4396484"/>
                <a:ext cx="912275" cy="3488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charset="0"/>
                      </a:rPr>
                      <m:t>𝑃</m:t>
                    </m:r>
                    <m:r>
                      <a:rPr kumimoji="1" lang="en-US" altLang="zh-CN" sz="1600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zh-CN" sz="1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= 0.7</a:t>
                </a:r>
                <a:endParaRPr lang="zh-CN" altLang="en-US" sz="16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0106" y="4396484"/>
                <a:ext cx="912275" cy="348813"/>
              </a:xfrm>
              <a:prstGeom prst="rect">
                <a:avLst/>
              </a:prstGeom>
              <a:blipFill rotWithShape="0">
                <a:blip r:embed="rId8"/>
                <a:stretch>
                  <a:fillRect l="-2000" t="-82456" b="-1122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/>
          <p:cNvSpPr txBox="1"/>
          <p:nvPr/>
        </p:nvSpPr>
        <p:spPr>
          <a:xfrm>
            <a:off x="8810385" y="4396483"/>
            <a:ext cx="1010737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1600" dirty="0" smtClean="0">
                <a:latin typeface="Times New Roman" charset="0"/>
                <a:ea typeface="Times New Roman" charset="0"/>
                <a:cs typeface="Times New Roman" charset="0"/>
              </a:rPr>
              <a:t>R = -1</a:t>
            </a:r>
            <a:endParaRPr lang="zh-CN" alt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6972831" y="2084561"/>
                <a:ext cx="653127" cy="3488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charset="0"/>
                      </a:rPr>
                      <m:t>𝑃</m:t>
                    </m:r>
                    <m:r>
                      <a:rPr kumimoji="1" lang="en-US" altLang="zh-CN" sz="1600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zh-CN" sz="1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=0.9</a:t>
                </a:r>
                <a:endParaRPr lang="zh-CN" altLang="en-US" sz="16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831" y="2084561"/>
                <a:ext cx="653127" cy="348813"/>
              </a:xfrm>
              <a:prstGeom prst="rect">
                <a:avLst/>
              </a:prstGeom>
              <a:blipFill rotWithShape="0">
                <a:blip r:embed="rId9"/>
                <a:stretch>
                  <a:fillRect l="-2804" t="-82456" r="-11215" b="-11052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/>
          <p:cNvSpPr txBox="1"/>
          <p:nvPr/>
        </p:nvSpPr>
        <p:spPr>
          <a:xfrm>
            <a:off x="6911553" y="1766602"/>
            <a:ext cx="653127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1600" dirty="0" smtClean="0">
                <a:latin typeface="Times New Roman" charset="0"/>
                <a:ea typeface="Times New Roman" charset="0"/>
                <a:cs typeface="Times New Roman" charset="0"/>
              </a:rPr>
              <a:t>R = 5</a:t>
            </a:r>
            <a:endParaRPr lang="zh-CN" alt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9062829" y="2688328"/>
                <a:ext cx="827936" cy="3488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charset="0"/>
                      </a:rPr>
                      <m:t>𝑃</m:t>
                    </m:r>
                    <m:r>
                      <a:rPr kumimoji="1" lang="en-US" altLang="zh-CN" sz="1600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zh-CN" sz="1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=0.4</a:t>
                </a:r>
                <a:endParaRPr lang="zh-CN" altLang="en-US" sz="16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2829" y="2688328"/>
                <a:ext cx="827936" cy="348813"/>
              </a:xfrm>
              <a:prstGeom prst="rect">
                <a:avLst/>
              </a:prstGeom>
              <a:blipFill rotWithShape="0">
                <a:blip r:embed="rId10"/>
                <a:stretch>
                  <a:fillRect l="-2206" t="-82456" b="-11052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/>
          <p:cNvSpPr txBox="1"/>
          <p:nvPr/>
        </p:nvSpPr>
        <p:spPr>
          <a:xfrm>
            <a:off x="9476797" y="2933535"/>
            <a:ext cx="642935" cy="3492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1600" dirty="0" smtClean="0">
                <a:latin typeface="Times New Roman" charset="0"/>
                <a:ea typeface="Times New Roman" charset="0"/>
                <a:cs typeface="Times New Roman" charset="0"/>
              </a:rPr>
              <a:t>R = </a:t>
            </a:r>
            <a:r>
              <a:rPr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2</a:t>
            </a:r>
            <a:endParaRPr lang="zh-CN" alt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10752124" y="1225925"/>
                <a:ext cx="873195" cy="3488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charset="0"/>
                      </a:rPr>
                      <m:t>𝑃</m:t>
                    </m:r>
                    <m:r>
                      <a:rPr kumimoji="1" lang="en-US" altLang="zh-CN" sz="1600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zh-CN" sz="1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=0.3</a:t>
                </a:r>
                <a:endParaRPr lang="zh-CN" altLang="en-US" sz="16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2124" y="1225925"/>
                <a:ext cx="873195" cy="348813"/>
              </a:xfrm>
              <a:prstGeom prst="rect">
                <a:avLst/>
              </a:prstGeom>
              <a:blipFill rotWithShape="0">
                <a:blip r:embed="rId11"/>
                <a:stretch>
                  <a:fillRect l="-2098" t="-82456" b="-11052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/>
          <p:cNvSpPr txBox="1"/>
          <p:nvPr/>
        </p:nvSpPr>
        <p:spPr>
          <a:xfrm>
            <a:off x="10938986" y="1574738"/>
            <a:ext cx="597526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1600" dirty="0" smtClean="0">
                <a:latin typeface="Times New Roman" charset="0"/>
                <a:ea typeface="Times New Roman" charset="0"/>
                <a:cs typeface="Times New Roman" charset="0"/>
              </a:rPr>
              <a:t>R = </a:t>
            </a:r>
            <a:r>
              <a:rPr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2</a:t>
            </a:r>
            <a:endParaRPr lang="zh-CN" alt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1108881" y="4928015"/>
                <a:ext cx="50337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000" dirty="0" smtClean="0"/>
                  <a:t>在狀態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charset="0"/>
                      </a:rPr>
                      <m:t>𝑠</m:t>
                    </m:r>
                    <m:r>
                      <a:rPr kumimoji="1" lang="zh-TW" altLang="en-US" sz="2000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zh-TW" altLang="en-US" sz="2000" dirty="0" smtClean="0"/>
                  <a:t>，執行動作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kumimoji="1" lang="zh-TW" altLang="en-US" sz="2000" dirty="0" smtClean="0"/>
                  <a:t> ，轉移到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charset="0"/>
                      </a:rPr>
                      <m:t>𝑠</m:t>
                    </m:r>
                    <m:r>
                      <a:rPr kumimoji="1" lang="en-US" altLang="zh-CN" sz="2000" b="0" i="1" smtClean="0">
                        <a:latin typeface="Cambria Math" charset="0"/>
                      </a:rPr>
                      <m:t>′</m:t>
                    </m:r>
                  </m:oMath>
                </a14:m>
                <a:r>
                  <a:rPr kumimoji="1" lang="zh-TW" altLang="en-US" sz="2000" dirty="0" smtClean="0"/>
                  <a:t> 的機率</a:t>
                </a:r>
                <a:endParaRPr kumimoji="1" lang="zh-CN" altLang="en-US" sz="2000" dirty="0"/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881" y="4928015"/>
                <a:ext cx="5033783" cy="400110"/>
              </a:xfrm>
              <a:prstGeom prst="rect">
                <a:avLst/>
              </a:prstGeom>
              <a:blipFill rotWithShape="0">
                <a:blip r:embed="rId12"/>
                <a:stretch>
                  <a:fillRect l="-1332" t="-98485" b="-124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1138040" y="5392640"/>
                <a:ext cx="67269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000" u="sng" dirty="0" smtClean="0"/>
                  <a:t>在狀態 </a:t>
                </a:r>
                <a14:m>
                  <m:oMath xmlns:m="http://schemas.openxmlformats.org/officeDocument/2006/math">
                    <m:r>
                      <a:rPr kumimoji="1" lang="en-US" altLang="zh-CN" sz="2000" b="0" i="1" u="sng" smtClean="0">
                        <a:latin typeface="Cambria Math" charset="0"/>
                      </a:rPr>
                      <m:t>𝑠</m:t>
                    </m:r>
                    <m:r>
                      <a:rPr kumimoji="1" lang="zh-TW" altLang="en-US" sz="2000" b="0" i="1" u="sng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zh-TW" altLang="en-US" sz="2000" u="sng" dirty="0" smtClean="0"/>
                  <a:t>，執行動作 </a:t>
                </a:r>
                <a14:m>
                  <m:oMath xmlns:m="http://schemas.openxmlformats.org/officeDocument/2006/math">
                    <m:r>
                      <a:rPr kumimoji="1" lang="en-US" altLang="zh-CN" sz="2000" b="0" i="1" u="sng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kumimoji="1" lang="zh-TW" altLang="en-US" sz="2000" u="sng" dirty="0" smtClean="0"/>
                  <a:t> ：由策略</a:t>
                </a:r>
                <a14:m>
                  <m:oMath xmlns:m="http://schemas.openxmlformats.org/officeDocument/2006/math">
                    <m:r>
                      <a:rPr kumimoji="1" lang="zh-TW" altLang="en-US" sz="2000" b="0" i="0" u="sng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kumimoji="1" lang="zh-TW" altLang="en-US" sz="2000" i="1" u="sng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d>
                      <m:dPr>
                        <m:ctrlPr>
                          <a:rPr kumimoji="1" lang="en-US" altLang="zh-TW" sz="2000" b="0" i="1" u="sng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TW" sz="2000" b="0" i="1" u="sng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e>
                        <m:r>
                          <a:rPr kumimoji="1" lang="en-US" altLang="zh-TW" sz="2000" b="0" i="1" u="sng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e>
                    </m:d>
                    <m:r>
                      <a:rPr kumimoji="1" lang="zh-TW" altLang="en-US" sz="2000" b="0" i="1" u="sng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kumimoji="1" lang="zh-TW" altLang="en-US" sz="2000" i="1" u="sng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決定</m:t>
                    </m:r>
                  </m:oMath>
                </a14:m>
                <a:endParaRPr kumimoji="1" lang="zh-CN" altLang="en-US" sz="2000" u="sng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040" y="5392640"/>
                <a:ext cx="6726927" cy="400110"/>
              </a:xfrm>
              <a:prstGeom prst="rect">
                <a:avLst/>
              </a:prstGeom>
              <a:blipFill rotWithShape="0">
                <a:blip r:embed="rId13"/>
                <a:stretch>
                  <a:fillRect l="-997" t="-101538" b="-126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1161206" y="5878871"/>
                <a:ext cx="258263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TW" altLang="en-US" sz="2000" u="sng" dirty="0" smtClean="0"/>
                  <a:t>轉移到 </a:t>
                </a:r>
                <a14:m>
                  <m:oMath xmlns:m="http://schemas.openxmlformats.org/officeDocument/2006/math">
                    <m:r>
                      <a:rPr kumimoji="1" lang="en-US" altLang="zh-CN" sz="2000" b="0" i="1" u="sng" smtClean="0">
                        <a:latin typeface="Cambria Math" charset="0"/>
                      </a:rPr>
                      <m:t>𝑠</m:t>
                    </m:r>
                    <m:r>
                      <a:rPr kumimoji="1" lang="en-US" altLang="zh-CN" sz="2000" b="0" i="1" u="sng" smtClean="0">
                        <a:latin typeface="Cambria Math" charset="0"/>
                      </a:rPr>
                      <m:t>′</m:t>
                    </m:r>
                  </m:oMath>
                </a14:m>
                <a:r>
                  <a:rPr kumimoji="1" lang="zh-TW" altLang="en-US" sz="2000" u="sng" dirty="0" smtClean="0"/>
                  <a:t> ：由</a:t>
                </a:r>
                <a14:m>
                  <m:oMath xmlns:m="http://schemas.openxmlformats.org/officeDocument/2006/math">
                    <m:r>
                      <a:rPr kumimoji="1" lang="en-US" altLang="zh-CN" sz="2000" b="0" i="0" smtClean="0">
                        <a:latin typeface="Cambria Math" charset="0"/>
                      </a:rPr>
                      <m:t> </m:t>
                    </m:r>
                    <m:r>
                      <a:rPr kumimoji="1" lang="en-US" altLang="zh-CN" sz="2000" i="1">
                        <a:latin typeface="Cambria Math" charset="0"/>
                      </a:rPr>
                      <m:t>𝑃</m:t>
                    </m:r>
                    <m:r>
                      <a:rPr kumimoji="1" lang="en-US" altLang="zh-CN" sz="2000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zh-TW" altLang="en-US" sz="2000" u="sng" dirty="0" smtClean="0"/>
                  <a:t>決定</a:t>
                </a:r>
                <a:endParaRPr kumimoji="1" lang="zh-CN" altLang="en-US" sz="2000" u="sng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206" y="5878871"/>
                <a:ext cx="2582630" cy="400110"/>
              </a:xfrm>
              <a:prstGeom prst="rect">
                <a:avLst/>
              </a:prstGeom>
              <a:blipFill rotWithShape="0">
                <a:blip r:embed="rId14"/>
                <a:stretch>
                  <a:fillRect l="-2358" t="-98485" r="-1887" b="-124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椭圆 29"/>
          <p:cNvSpPr/>
          <p:nvPr/>
        </p:nvSpPr>
        <p:spPr>
          <a:xfrm>
            <a:off x="6184928" y="1923551"/>
            <a:ext cx="267866" cy="2066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1536512" y="2847219"/>
            <a:ext cx="267866" cy="2066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8" name="直线箭头连接符 47"/>
          <p:cNvCxnSpPr>
            <a:stCxn id="7" idx="3"/>
            <a:endCxn id="38" idx="2"/>
          </p:cNvCxnSpPr>
          <p:nvPr/>
        </p:nvCxnSpPr>
        <p:spPr>
          <a:xfrm>
            <a:off x="10802729" y="2916514"/>
            <a:ext cx="733783" cy="340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椭圆 55"/>
          <p:cNvSpPr/>
          <p:nvPr/>
        </p:nvSpPr>
        <p:spPr>
          <a:xfrm>
            <a:off x="8444404" y="2120333"/>
            <a:ext cx="267866" cy="2066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8" name="直线箭头连接符 57"/>
          <p:cNvCxnSpPr>
            <a:stCxn id="6" idx="0"/>
            <a:endCxn id="56" idx="4"/>
          </p:cNvCxnSpPr>
          <p:nvPr/>
        </p:nvCxnSpPr>
        <p:spPr>
          <a:xfrm flipV="1">
            <a:off x="8578337" y="2327008"/>
            <a:ext cx="0" cy="59140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线箭头连接符 61"/>
          <p:cNvCxnSpPr>
            <a:stCxn id="56" idx="0"/>
            <a:endCxn id="8" idx="2"/>
          </p:cNvCxnSpPr>
          <p:nvPr/>
        </p:nvCxnSpPr>
        <p:spPr>
          <a:xfrm flipH="1" flipV="1">
            <a:off x="8578336" y="1511987"/>
            <a:ext cx="1" cy="60834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线箭头连接符 71"/>
          <p:cNvCxnSpPr>
            <a:stCxn id="30" idx="5"/>
            <a:endCxn id="6" idx="1"/>
          </p:cNvCxnSpPr>
          <p:nvPr/>
        </p:nvCxnSpPr>
        <p:spPr>
          <a:xfrm>
            <a:off x="6413566" y="2099959"/>
            <a:ext cx="1801757" cy="102689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曲线连接符 78"/>
          <p:cNvCxnSpPr>
            <a:stCxn id="30" idx="2"/>
            <a:endCxn id="5" idx="1"/>
          </p:cNvCxnSpPr>
          <p:nvPr/>
        </p:nvCxnSpPr>
        <p:spPr>
          <a:xfrm rot="10800000" flipV="1">
            <a:off x="5957192" y="2026889"/>
            <a:ext cx="227737" cy="998836"/>
          </a:xfrm>
          <a:prstGeom prst="curvedConnector3">
            <a:avLst>
              <a:gd name="adj1" fmla="val 200379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本框 96"/>
              <p:cNvSpPr txBox="1"/>
              <p:nvPr/>
            </p:nvSpPr>
            <p:spPr>
              <a:xfrm>
                <a:off x="8616730" y="1522070"/>
                <a:ext cx="827936" cy="3488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charset="0"/>
                      </a:rPr>
                      <m:t>𝑃</m:t>
                    </m:r>
                    <m:r>
                      <a:rPr kumimoji="1" lang="en-US" altLang="zh-CN" sz="1600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zh-CN" sz="1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=0.</a:t>
                </a:r>
                <a:r>
                  <a:rPr lang="en-US" altLang="zh-TW" sz="1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6</a:t>
                </a:r>
                <a:endParaRPr lang="zh-CN" altLang="en-US" sz="16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7" name="文本框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730" y="1522070"/>
                <a:ext cx="827936" cy="348813"/>
              </a:xfrm>
              <a:prstGeom prst="rect">
                <a:avLst/>
              </a:prstGeom>
              <a:blipFill rotWithShape="0">
                <a:blip r:embed="rId16"/>
                <a:stretch>
                  <a:fillRect l="-2963" t="-84211" b="-11052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文本框 97"/>
          <p:cNvSpPr txBox="1"/>
          <p:nvPr/>
        </p:nvSpPr>
        <p:spPr>
          <a:xfrm>
            <a:off x="8693466" y="1721967"/>
            <a:ext cx="642935" cy="3492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1600" dirty="0" smtClean="0">
                <a:latin typeface="Times New Roman" charset="0"/>
                <a:ea typeface="Times New Roman" charset="0"/>
                <a:cs typeface="Times New Roman" charset="0"/>
              </a:rPr>
              <a:t>R = </a:t>
            </a:r>
            <a:r>
              <a:rPr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2</a:t>
            </a:r>
            <a:endParaRPr lang="zh-CN" alt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15617" y="588038"/>
            <a:ext cx="38949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400" b="1" i="1" dirty="0" smtClean="0">
                <a:latin typeface="Cambria Math" charset="0"/>
              </a:rPr>
              <a:t>1.</a:t>
            </a:r>
            <a:r>
              <a:rPr kumimoji="1" lang="zh-TW" altLang="en-US" sz="2400" b="1" i="1" dirty="0" smtClean="0">
                <a:latin typeface="Cambria Math" charset="0"/>
              </a:rPr>
              <a:t>  </a:t>
            </a:r>
            <a:r>
              <a:rPr kumimoji="1" lang="en-US" altLang="zh-CN" sz="2400" b="1" i="1" dirty="0" smtClean="0">
                <a:latin typeface="Cambria Math" charset="0"/>
              </a:rPr>
              <a:t>Markov </a:t>
            </a:r>
            <a:r>
              <a:rPr kumimoji="1" lang="en-US" altLang="zh-TW" sz="2400" b="1" i="1" dirty="0">
                <a:latin typeface="Cambria Math" charset="0"/>
              </a:rPr>
              <a:t>Decision</a:t>
            </a:r>
            <a:r>
              <a:rPr kumimoji="1" lang="en-US" altLang="zh-CN" sz="2400" b="1" i="1" dirty="0">
                <a:latin typeface="Cambria Math" charset="0"/>
              </a:rPr>
              <a:t> Process </a:t>
            </a:r>
          </a:p>
        </p:txBody>
      </p:sp>
    </p:spTree>
    <p:extLst>
      <p:ext uri="{BB962C8B-B14F-4D97-AF65-F5344CB8AC3E}">
        <p14:creationId xmlns:p14="http://schemas.microsoft.com/office/powerpoint/2010/main" val="55200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115311" y="1022832"/>
                <a:ext cx="7996605" cy="4708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zh-TW" altLang="en-US" sz="2000" dirty="0" smtClean="0">
                    <a:latin typeface="Cambria Math" charset="0"/>
                  </a:rPr>
                  <a:t>上圖說明了，動作（</a:t>
                </a:r>
                <a:r>
                  <a:rPr kumimoji="1" lang="en-US" altLang="zh-TW" sz="2000" dirty="0" smtClean="0">
                    <a:latin typeface="Cambria Math" charset="0"/>
                  </a:rPr>
                  <a:t>action</a:t>
                </a:r>
                <a:r>
                  <a:rPr kumimoji="1" lang="zh-TW" altLang="en-US" sz="2000" dirty="0" smtClean="0">
                    <a:latin typeface="Cambria Math" charset="0"/>
                  </a:rPr>
                  <a:t>）的來源是</a:t>
                </a:r>
                <a14:m>
                  <m:oMath xmlns:m="http://schemas.openxmlformats.org/officeDocument/2006/math">
                    <m:r>
                      <a:rPr kumimoji="1" lang="zh-TW" alt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d>
                      <m:dPr>
                        <m:ctrlPr>
                          <a:rPr kumimoji="1" lang="en-US" altLang="zh-TW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TW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e>
                        <m:r>
                          <a:rPr kumimoji="1" lang="en-US" altLang="zh-TW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kumimoji="1" lang="zh-TW" altLang="en-US" sz="2000" dirty="0" smtClean="0">
                    <a:latin typeface="Cambria Math" charset="0"/>
                  </a:rPr>
                  <a:t>。表示從狀態 </a:t>
                </a:r>
                <a:r>
                  <a:rPr kumimoji="1" lang="en-US" altLang="zh-TW" sz="2000" i="1" dirty="0" smtClean="0">
                    <a:latin typeface="Cambria Math" charset="0"/>
                  </a:rPr>
                  <a:t>S</a:t>
                </a:r>
                <a:r>
                  <a:rPr kumimoji="1" lang="zh-TW" altLang="en-US" sz="2000" dirty="0" smtClean="0">
                    <a:latin typeface="Cambria Math" charset="0"/>
                  </a:rPr>
                  <a:t>處，根據策略 </a:t>
                </a:r>
                <a14:m>
                  <m:oMath xmlns:m="http://schemas.openxmlformats.org/officeDocument/2006/math">
                    <m:r>
                      <a:rPr kumimoji="1" lang="zh-TW" alt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zh-TW" alt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kumimoji="1" lang="zh-TW" altLang="en-US" sz="2000" dirty="0" smtClean="0">
                    <a:latin typeface="Cambria Math" charset="0"/>
                  </a:rPr>
                  <a:t>執行一個動作 </a:t>
                </a:r>
                <a:r>
                  <a:rPr kumimoji="1" lang="en-US" altLang="zh-TW" sz="2000" i="1" dirty="0" smtClean="0">
                    <a:latin typeface="Cambria Math" charset="0"/>
                  </a:rPr>
                  <a:t>a</a:t>
                </a:r>
                <a:r>
                  <a:rPr kumimoji="1" lang="zh-TW" altLang="en-US" sz="2000" dirty="0" smtClean="0">
                    <a:latin typeface="Cambria Math" charset="0"/>
                  </a:rPr>
                  <a:t>。</a:t>
                </a:r>
                <a:endParaRPr kumimoji="1" lang="en-US" altLang="zh-TW" sz="2000" dirty="0" smtClean="0">
                  <a:latin typeface="Cambria Math" charset="0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zh-CN" sz="2000" dirty="0">
                  <a:latin typeface="Cambria Math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zh-TW" altLang="en-US" sz="2000" dirty="0" smtClean="0">
                    <a:latin typeface="Cambria Math" charset="0"/>
                  </a:rPr>
                  <a:t>站在狀態 </a:t>
                </a:r>
                <a:r>
                  <a:rPr kumimoji="1" lang="en-US" altLang="zh-TW" sz="2000" i="1" dirty="0" smtClean="0">
                    <a:latin typeface="Cambria Math" charset="0"/>
                  </a:rPr>
                  <a:t>S</a:t>
                </a:r>
                <a:r>
                  <a:rPr kumimoji="1" lang="zh-TW" altLang="en-US" sz="2000" dirty="0" smtClean="0">
                    <a:latin typeface="Cambria Math" charset="0"/>
                  </a:rPr>
                  <a:t>  的角度，只能夠根據策略</a:t>
                </a:r>
                <a14:m>
                  <m:oMath xmlns:m="http://schemas.openxmlformats.org/officeDocument/2006/math">
                    <m:r>
                      <a:rPr kumimoji="1" lang="zh-TW" altLang="en-US" sz="20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kumimoji="1" lang="zh-TW" alt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kumimoji="1" lang="zh-TW" altLang="en-US" sz="2000" dirty="0" smtClean="0">
                    <a:latin typeface="Cambria Math" charset="0"/>
                  </a:rPr>
                  <a:t> 來選擇動作。</a:t>
                </a:r>
                <a:endParaRPr kumimoji="1" lang="en-US" altLang="zh-TW" sz="2000" dirty="0" smtClean="0">
                  <a:latin typeface="Cambria Math" charset="0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zh-CN" sz="2000" dirty="0">
                  <a:latin typeface="Cambria Math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zh-TW" altLang="en-US" sz="2000" dirty="0" smtClean="0">
                    <a:latin typeface="Cambria Math" charset="0"/>
                  </a:rPr>
                  <a:t>執行動作之後，會根據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charset="0"/>
                          </a:rPr>
                          <m:t>𝑠𝑠</m:t>
                        </m:r>
                        <m:r>
                          <a:rPr kumimoji="1" lang="en-US" altLang="zh-CN" sz="2000" i="1">
                            <a:latin typeface="Cambria Math" charset="0"/>
                          </a:rPr>
                          <m:t>′</m:t>
                        </m:r>
                      </m:sub>
                      <m:sup>
                        <m:r>
                          <a:rPr kumimoji="1" lang="en-US" altLang="zh-CN" sz="2000" i="1">
                            <a:latin typeface="Cambria Math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kumimoji="1" lang="zh-TW" altLang="en-US" sz="2000" dirty="0" smtClean="0">
                    <a:latin typeface="Cambria Math" charset="0"/>
                  </a:rPr>
                  <a:t> 進入到下一個狀態。這裡的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charset="0"/>
                          </a:rPr>
                          <m:t>𝑠𝑠</m:t>
                        </m:r>
                        <m:r>
                          <a:rPr kumimoji="1" lang="en-US" altLang="zh-CN" sz="2000" i="1">
                            <a:latin typeface="Cambria Math" charset="0"/>
                          </a:rPr>
                          <m:t>′</m:t>
                        </m:r>
                      </m:sub>
                      <m:sup>
                        <m:r>
                          <a:rPr kumimoji="1" lang="en-US" altLang="zh-CN" sz="2000" i="1">
                            <a:latin typeface="Cambria Math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kumimoji="1" lang="zh-TW" altLang="en-US" sz="2000" dirty="0" smtClean="0">
                    <a:latin typeface="Cambria Math" charset="0"/>
                  </a:rPr>
                  <a:t> 是可以人為設定的，視為是環境的一種屬性，且一旦設定，就無法改變。</a:t>
                </a:r>
                <a:endParaRPr kumimoji="1" lang="en-US" altLang="zh-TW" sz="2000" dirty="0" smtClean="0">
                  <a:latin typeface="Cambria Math" charset="0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zh-CN" sz="2000" dirty="0">
                  <a:latin typeface="Cambria Math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zh-TW" altLang="en-US" sz="2000" dirty="0" smtClean="0">
                    <a:latin typeface="Cambria Math" charset="0"/>
                  </a:rPr>
                  <a:t>因此，唯一能夠改變的是 </a:t>
                </a:r>
                <a14:m>
                  <m:oMath xmlns:m="http://schemas.openxmlformats.org/officeDocument/2006/math">
                    <m:r>
                      <a:rPr kumimoji="1" lang="zh-TW" alt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d>
                      <m:dPr>
                        <m:ctrlPr>
                          <a:rPr kumimoji="1" lang="en-US" altLang="zh-TW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TW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e>
                        <m:r>
                          <a:rPr kumimoji="1" lang="en-US" altLang="zh-TW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kumimoji="1" lang="zh-TW" altLang="en-US" sz="2000" dirty="0" smtClean="0">
                    <a:latin typeface="Cambria Math" charset="0"/>
                  </a:rPr>
                  <a:t>，換句話說，只能通過改變</a:t>
                </a:r>
                <a14:m>
                  <m:oMath xmlns:m="http://schemas.openxmlformats.org/officeDocument/2006/math">
                    <m:r>
                      <a:rPr kumimoji="1" lang="zh-TW" altLang="en-US" sz="20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kumimoji="1" lang="zh-TW" alt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d>
                      <m:dPr>
                        <m:ctrlPr>
                          <a:rPr kumimoji="1" lang="en-US" altLang="zh-TW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TW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e>
                        <m:r>
                          <a:rPr kumimoji="1" lang="en-US" altLang="zh-TW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kumimoji="1" lang="zh-TW" altLang="en-US" sz="2000" dirty="0" smtClean="0">
                    <a:latin typeface="Cambria Math" charset="0"/>
                  </a:rPr>
                  <a:t>來換取過程中最大的 </a:t>
                </a:r>
                <a:r>
                  <a:rPr kumimoji="1" lang="en-US" altLang="zh-TW" sz="2000" dirty="0" smtClean="0">
                    <a:latin typeface="Cambria Math" charset="0"/>
                  </a:rPr>
                  <a:t>Reward</a:t>
                </a:r>
                <a:r>
                  <a:rPr kumimoji="1" lang="zh-TW" altLang="en-US" sz="2000" dirty="0" smtClean="0">
                    <a:latin typeface="Cambria Math" charset="0"/>
                  </a:rPr>
                  <a:t> </a:t>
                </a:r>
                <a:r>
                  <a:rPr kumimoji="1" lang="en-US" altLang="zh-TW" sz="2000" i="1" dirty="0" smtClean="0">
                    <a:latin typeface="Cambria Math" charset="0"/>
                  </a:rPr>
                  <a:t>R</a:t>
                </a:r>
                <a:r>
                  <a:rPr kumimoji="1" lang="zh-TW" altLang="en-US" sz="2000" dirty="0" smtClean="0">
                    <a:latin typeface="Cambria Math" charset="0"/>
                  </a:rPr>
                  <a:t>。</a:t>
                </a:r>
                <a:endParaRPr kumimoji="1" lang="en-US" altLang="zh-CN" sz="2000" dirty="0" smtClean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311" y="1022832"/>
                <a:ext cx="7996605" cy="4708981"/>
              </a:xfrm>
              <a:prstGeom prst="rect">
                <a:avLst/>
              </a:prstGeom>
              <a:blipFill rotWithShape="0">
                <a:blip r:embed="rId2"/>
                <a:stretch>
                  <a:fillRect l="-838" r="-762" b="-2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487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t"/>
          <p:cNvSpPr/>
          <p:nvPr/>
        </p:nvSpPr>
        <p:spPr>
          <a:xfrm>
            <a:off x="8515954" y="613399"/>
            <a:ext cx="575197" cy="363165"/>
          </a:xfrm>
          <a:prstGeom prst="roundRect">
            <a:avLst>
              <a:gd name="adj" fmla="val 17050"/>
            </a:avLst>
          </a:prstGeom>
          <a:solidFill>
            <a:schemeClr val="accent1">
              <a:lumMod val="40000"/>
              <a:lumOff val="60000"/>
            </a:schemeClr>
          </a:soli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endParaRPr sz="2800" dirty="0"/>
          </a:p>
        </p:txBody>
      </p:sp>
      <p:sp>
        <p:nvSpPr>
          <p:cNvPr id="5" name="椭圆 4"/>
          <p:cNvSpPr/>
          <p:nvPr/>
        </p:nvSpPr>
        <p:spPr>
          <a:xfrm>
            <a:off x="6776998" y="1709849"/>
            <a:ext cx="288444" cy="2654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8675178" y="1683448"/>
            <a:ext cx="288444" cy="2654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" name="直线箭头连接符 6"/>
          <p:cNvCxnSpPr>
            <a:stCxn id="4" idx="2"/>
            <a:endCxn id="5" idx="7"/>
          </p:cNvCxnSpPr>
          <p:nvPr/>
        </p:nvCxnSpPr>
        <p:spPr>
          <a:xfrm flipH="1">
            <a:off x="7023200" y="976564"/>
            <a:ext cx="1780353" cy="772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线箭头连接符 7"/>
          <p:cNvCxnSpPr>
            <a:stCxn id="4" idx="2"/>
            <a:endCxn id="6" idx="0"/>
          </p:cNvCxnSpPr>
          <p:nvPr/>
        </p:nvCxnSpPr>
        <p:spPr>
          <a:xfrm>
            <a:off x="8803553" y="976564"/>
            <a:ext cx="15847" cy="706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8497339" y="564148"/>
                <a:ext cx="64412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7339" y="564148"/>
                <a:ext cx="644122" cy="46166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gent"/>
          <p:cNvSpPr/>
          <p:nvPr/>
        </p:nvSpPr>
        <p:spPr>
          <a:xfrm>
            <a:off x="6020622" y="2676146"/>
            <a:ext cx="575197" cy="363165"/>
          </a:xfrm>
          <a:prstGeom prst="roundRect">
            <a:avLst>
              <a:gd name="adj" fmla="val 17050"/>
            </a:avLst>
          </a:prstGeom>
          <a:solidFill>
            <a:schemeClr val="accent1">
              <a:lumMod val="40000"/>
              <a:lumOff val="60000"/>
            </a:schemeClr>
          </a:soli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endParaRPr sz="2800" dirty="0"/>
          </a:p>
        </p:txBody>
      </p:sp>
      <p:sp>
        <p:nvSpPr>
          <p:cNvPr id="13" name="Agent"/>
          <p:cNvSpPr/>
          <p:nvPr/>
        </p:nvSpPr>
        <p:spPr>
          <a:xfrm>
            <a:off x="7179489" y="2679645"/>
            <a:ext cx="575197" cy="363165"/>
          </a:xfrm>
          <a:prstGeom prst="roundRect">
            <a:avLst>
              <a:gd name="adj" fmla="val 17050"/>
            </a:avLst>
          </a:prstGeom>
          <a:solidFill>
            <a:schemeClr val="accent1">
              <a:lumMod val="40000"/>
              <a:lumOff val="60000"/>
            </a:schemeClr>
          </a:soli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endParaRPr sz="2800" dirty="0"/>
          </a:p>
        </p:txBody>
      </p:sp>
      <p:sp>
        <p:nvSpPr>
          <p:cNvPr id="14" name="Agent"/>
          <p:cNvSpPr/>
          <p:nvPr/>
        </p:nvSpPr>
        <p:spPr>
          <a:xfrm>
            <a:off x="8098586" y="2676001"/>
            <a:ext cx="575197" cy="363165"/>
          </a:xfrm>
          <a:prstGeom prst="roundRect">
            <a:avLst>
              <a:gd name="adj" fmla="val 17050"/>
            </a:avLst>
          </a:prstGeom>
          <a:solidFill>
            <a:schemeClr val="accent1">
              <a:lumMod val="40000"/>
              <a:lumOff val="60000"/>
            </a:schemeClr>
          </a:soli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endParaRPr sz="2800" dirty="0"/>
          </a:p>
        </p:txBody>
      </p:sp>
      <p:sp>
        <p:nvSpPr>
          <p:cNvPr id="15" name="Agent"/>
          <p:cNvSpPr/>
          <p:nvPr/>
        </p:nvSpPr>
        <p:spPr>
          <a:xfrm>
            <a:off x="9078921" y="2668806"/>
            <a:ext cx="575197" cy="363165"/>
          </a:xfrm>
          <a:prstGeom prst="roundRect">
            <a:avLst>
              <a:gd name="adj" fmla="val 17050"/>
            </a:avLst>
          </a:prstGeom>
          <a:solidFill>
            <a:schemeClr val="accent1">
              <a:lumMod val="40000"/>
              <a:lumOff val="60000"/>
            </a:schemeClr>
          </a:soli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endParaRPr sz="2800" dirty="0"/>
          </a:p>
        </p:txBody>
      </p:sp>
      <p:cxnSp>
        <p:nvCxnSpPr>
          <p:cNvPr id="16" name="直线箭头连接符 15"/>
          <p:cNvCxnSpPr>
            <a:stCxn id="5" idx="3"/>
            <a:endCxn id="12" idx="0"/>
          </p:cNvCxnSpPr>
          <p:nvPr/>
        </p:nvCxnSpPr>
        <p:spPr>
          <a:xfrm flipH="1">
            <a:off x="6308221" y="1936438"/>
            <a:ext cx="511019" cy="739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>
            <a:stCxn id="5" idx="5"/>
            <a:endCxn id="13" idx="0"/>
          </p:cNvCxnSpPr>
          <p:nvPr/>
        </p:nvCxnSpPr>
        <p:spPr>
          <a:xfrm>
            <a:off x="7023200" y="1936438"/>
            <a:ext cx="443888" cy="743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线箭头连接符 17"/>
          <p:cNvCxnSpPr>
            <a:stCxn id="6" idx="4"/>
          </p:cNvCxnSpPr>
          <p:nvPr/>
        </p:nvCxnSpPr>
        <p:spPr>
          <a:xfrm>
            <a:off x="8819400" y="1948913"/>
            <a:ext cx="451299" cy="706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>
            <a:stCxn id="6" idx="4"/>
            <a:endCxn id="14" idx="0"/>
          </p:cNvCxnSpPr>
          <p:nvPr/>
        </p:nvCxnSpPr>
        <p:spPr>
          <a:xfrm flipH="1">
            <a:off x="8386185" y="1948913"/>
            <a:ext cx="433215" cy="727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5953945" y="2660954"/>
                <a:ext cx="707615" cy="4097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charset="0"/>
                        </a:rPr>
                        <m:t>𝑠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945" y="2660954"/>
                <a:ext cx="707615" cy="40976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7162743" y="2655580"/>
                <a:ext cx="707615" cy="4097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charset="0"/>
                        </a:rPr>
                        <m:t>𝑠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743" y="2655580"/>
                <a:ext cx="707615" cy="40976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8047257" y="2676001"/>
                <a:ext cx="707615" cy="4097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charset="0"/>
                        </a:rPr>
                        <m:t>𝑠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7257" y="2676001"/>
                <a:ext cx="707615" cy="40976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9012711" y="2676001"/>
                <a:ext cx="707615" cy="4097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charset="0"/>
                        </a:rPr>
                        <m:t>𝑠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711" y="2676001"/>
                <a:ext cx="707615" cy="40976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线箭头连接符 44"/>
          <p:cNvCxnSpPr>
            <a:stCxn id="4" idx="2"/>
            <a:endCxn id="52" idx="0"/>
          </p:cNvCxnSpPr>
          <p:nvPr/>
        </p:nvCxnSpPr>
        <p:spPr>
          <a:xfrm>
            <a:off x="8803553" y="976564"/>
            <a:ext cx="1888189" cy="826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椭圆 51"/>
          <p:cNvSpPr/>
          <p:nvPr/>
        </p:nvSpPr>
        <p:spPr>
          <a:xfrm>
            <a:off x="10547520" y="1802954"/>
            <a:ext cx="288444" cy="2654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Agent"/>
          <p:cNvSpPr/>
          <p:nvPr/>
        </p:nvSpPr>
        <p:spPr>
          <a:xfrm>
            <a:off x="9956466" y="2665238"/>
            <a:ext cx="575197" cy="363165"/>
          </a:xfrm>
          <a:prstGeom prst="roundRect">
            <a:avLst>
              <a:gd name="adj" fmla="val 17050"/>
            </a:avLst>
          </a:prstGeom>
          <a:solidFill>
            <a:schemeClr val="accent1">
              <a:lumMod val="40000"/>
              <a:lumOff val="60000"/>
            </a:schemeClr>
          </a:soli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endParaRPr sz="2800" dirty="0"/>
          </a:p>
        </p:txBody>
      </p:sp>
      <p:sp>
        <p:nvSpPr>
          <p:cNvPr id="57" name="Agent"/>
          <p:cNvSpPr/>
          <p:nvPr/>
        </p:nvSpPr>
        <p:spPr>
          <a:xfrm>
            <a:off x="11198302" y="2665237"/>
            <a:ext cx="575197" cy="363165"/>
          </a:xfrm>
          <a:prstGeom prst="roundRect">
            <a:avLst>
              <a:gd name="adj" fmla="val 17050"/>
            </a:avLst>
          </a:prstGeom>
          <a:solidFill>
            <a:schemeClr val="accent1">
              <a:lumMod val="40000"/>
              <a:lumOff val="60000"/>
            </a:schemeClr>
          </a:soli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endParaRPr sz="2800" dirty="0"/>
          </a:p>
        </p:txBody>
      </p:sp>
      <p:cxnSp>
        <p:nvCxnSpPr>
          <p:cNvPr id="58" name="直线箭头连接符 57"/>
          <p:cNvCxnSpPr>
            <a:stCxn id="52" idx="3"/>
            <a:endCxn id="56" idx="0"/>
          </p:cNvCxnSpPr>
          <p:nvPr/>
        </p:nvCxnSpPr>
        <p:spPr>
          <a:xfrm flipH="1">
            <a:off x="10244065" y="2029543"/>
            <a:ext cx="345697" cy="635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线箭头连接符 58"/>
          <p:cNvCxnSpPr>
            <a:stCxn id="52" idx="5"/>
            <a:endCxn id="57" idx="0"/>
          </p:cNvCxnSpPr>
          <p:nvPr/>
        </p:nvCxnSpPr>
        <p:spPr>
          <a:xfrm>
            <a:off x="10793722" y="2029543"/>
            <a:ext cx="692179" cy="635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/>
              <p:cNvSpPr/>
              <p:nvPr/>
            </p:nvSpPr>
            <p:spPr>
              <a:xfrm>
                <a:off x="9886302" y="2641939"/>
                <a:ext cx="707615" cy="4097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charset="0"/>
                        </a:rPr>
                        <m:t>𝑠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0" name="矩形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6302" y="2641939"/>
                <a:ext cx="707615" cy="40976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/>
              <p:cNvSpPr/>
              <p:nvPr/>
            </p:nvSpPr>
            <p:spPr>
              <a:xfrm>
                <a:off x="11151221" y="2652703"/>
                <a:ext cx="707615" cy="4097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charset="0"/>
                        </a:rPr>
                        <m:t>𝑠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1221" y="2652703"/>
                <a:ext cx="707615" cy="40976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/>
              <p:cNvSpPr txBox="1"/>
              <p:nvPr/>
            </p:nvSpPr>
            <p:spPr>
              <a:xfrm>
                <a:off x="9507713" y="1020427"/>
                <a:ext cx="8975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7" name="文本框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713" y="1020427"/>
                <a:ext cx="897505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/>
              <p:cNvSpPr/>
              <p:nvPr/>
            </p:nvSpPr>
            <p:spPr>
              <a:xfrm>
                <a:off x="10416913" y="2176842"/>
                <a:ext cx="613758" cy="391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kumimoji="1" lang="en-US" altLang="zh-CN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8" name="矩形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6913" y="2176842"/>
                <a:ext cx="613758" cy="39190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/>
              <p:cNvSpPr/>
              <p:nvPr/>
            </p:nvSpPr>
            <p:spPr>
              <a:xfrm>
                <a:off x="10765172" y="1620521"/>
                <a:ext cx="77209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𝑠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9" name="矩形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5172" y="1620521"/>
                <a:ext cx="772098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/>
              <p:cNvSpPr txBox="1"/>
              <p:nvPr/>
            </p:nvSpPr>
            <p:spPr>
              <a:xfrm>
                <a:off x="145602" y="2367736"/>
                <a:ext cx="410028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𝑆</m:t>
                          </m:r>
                        </m:e>
                      </m:d>
                      <m:r>
                        <a:rPr kumimoji="1" lang="en-US" altLang="zh-CN" sz="20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d>
                        <m:dPr>
                          <m:begChr m:val="["/>
                          <m:endChr m:val="|"/>
                          <m:ctrlPr>
                            <a:rPr kumimoji="1" lang="en-US" altLang="zh-CN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 </m:t>
                          </m:r>
                        </m:e>
                      </m:d>
                      <m:r>
                        <a:rPr kumimoji="1" lang="en-US" altLang="zh-CN" sz="20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000" b="0" i="1" smtClean="0">
                          <a:latin typeface="Cambria Math" charset="0"/>
                        </a:rPr>
                        <m:t>𝑆</m:t>
                      </m:r>
                      <m:r>
                        <a:rPr kumimoji="1" lang="en-US" altLang="zh-CN" sz="2000" b="0" i="1" smtClean="0">
                          <a:latin typeface="Cambria Math" charset="0"/>
                        </a:rPr>
                        <m:t> ]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70" name="文本框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02" y="2367736"/>
                <a:ext cx="4100287" cy="307777"/>
              </a:xfrm>
              <a:prstGeom prst="rect">
                <a:avLst/>
              </a:prstGeom>
              <a:blipFill rotWithShape="0">
                <a:blip r:embed="rId10"/>
                <a:stretch>
                  <a:fillRect t="-141176" b="-176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/>
              <p:cNvSpPr txBox="1"/>
              <p:nvPr/>
            </p:nvSpPr>
            <p:spPr>
              <a:xfrm>
                <a:off x="1256338" y="3156421"/>
                <a:ext cx="390921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2000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charset="0"/>
                        </a:rPr>
                        <m:t> [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charset="0"/>
                              <a:ea typeface="Kaiti TC" charset="-120"/>
                              <a:cs typeface="Kaiti TC" charset="-120"/>
                            </a:rPr>
                          </m:ctrlPr>
                        </m:sSubPr>
                        <m:e>
                          <m:r>
                            <a:rPr lang="en-US" altLang="zh-CN" sz="2000" b="0" i="1">
                              <a:latin typeface="Cambria Math" charset="0"/>
                              <a:ea typeface="Kaiti TC" charset="-120"/>
                              <a:cs typeface="Kaiti TC" charset="-12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000" b="0" i="1">
                              <a:latin typeface="Cambria Math" charset="0"/>
                              <a:ea typeface="Kaiti TC" charset="-120"/>
                              <a:cs typeface="Kaiti TC" charset="-120"/>
                            </a:rPr>
                            <m:t>𝑡</m:t>
                          </m:r>
                          <m:r>
                            <a:rPr lang="en-US" altLang="zh-CN" sz="2000" b="0" i="1">
                              <a:latin typeface="Cambria Math" charset="0"/>
                              <a:ea typeface="Kaiti TC" charset="-120"/>
                              <a:cs typeface="Kaiti TC" charset="-120"/>
                            </a:rPr>
                            <m:t>+1</m:t>
                          </m:r>
                        </m:sub>
                      </m:sSub>
                      <m:r>
                        <a:rPr lang="en-US" altLang="zh-CN" sz="2000" b="0">
                          <a:latin typeface="Cambria Math" charset="0"/>
                          <a:ea typeface="Kaiti TC" charset="-120"/>
                          <a:cs typeface="Kaiti TC" charset="-12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0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𝛾</m:t>
                          </m:r>
                          <m:r>
                            <a:rPr kumimoji="1" lang="en-US" altLang="zh-CN" sz="20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zh-CN" sz="2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20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charset="0"/>
                          <a:ea typeface="Kaiti TC" charset="-120"/>
                          <a:cs typeface="Kaiti TC" charset="-120"/>
                        </a:rPr>
                        <m:t>|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0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𝑆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71" name="文本框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338" y="3156421"/>
                <a:ext cx="3909219" cy="307777"/>
              </a:xfrm>
              <a:prstGeom prst="rect">
                <a:avLst/>
              </a:prstGeom>
              <a:blipFill rotWithShape="0">
                <a:blip r:embed="rId11"/>
                <a:stretch>
                  <a:fillRect t="-146000" b="-18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/>
              <p:cNvSpPr txBox="1"/>
              <p:nvPr/>
            </p:nvSpPr>
            <p:spPr>
              <a:xfrm>
                <a:off x="1404732" y="3798581"/>
                <a:ext cx="5774658" cy="8196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zh-CN" altLang="en-US" sz="20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2000" b="0" i="1" smtClean="0">
                              <a:latin typeface="Cambria Math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1" lang="en-US" altLang="zh-CN" sz="2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kumimoji="1" lang="en-US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e>
                          </m:d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kumimoji="1" lang="mr-IN" altLang="zh-CN" sz="2000" i="1" dirty="0" smtClean="0"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000" b="0" i="1">
                                  <a:latin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1" lang="en-US" altLang="zh-CN" sz="2000" b="0" i="1">
                                  <a:latin typeface="Cambria Math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kumimoji="1" lang="en-US" altLang="zh-CN" sz="2000" b="0" i="1">
                                  <a:latin typeface="Cambria Math" charset="0"/>
                                </a:rPr>
                                <m:t>𝑎</m:t>
                              </m:r>
                            </m:sup>
                          </m:sSubSup>
                          <m:r>
                            <a:rPr kumimoji="1" lang="en-US" altLang="zh-CN" sz="2000" b="0" i="1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sz="2000" b="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  <m:r>
                                <a:rPr kumimoji="1" lang="en-US" altLang="zh-CN" sz="2000" b="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kumimoji="1" lang="en-US" altLang="zh-CN" sz="20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2000" b="0" i="1">
                                      <a:latin typeface="Cambria Math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1" lang="en-US" altLang="zh-CN" sz="2000" b="0" i="1">
                                      <a:latin typeface="Cambria Math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000" b="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b="0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kumimoji="1" lang="en-US" altLang="zh-CN" sz="2000" b="0" i="1">
                                      <a:latin typeface="Cambria Math" charset="0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kumimoji="1" lang="en-US" altLang="zh-CN" sz="2000" b="0" i="1">
                                  <a:latin typeface="Cambria Math" charset="0"/>
                                </a:rPr>
                                <m:t> [</m:t>
                              </m:r>
                              <m:sSub>
                                <m:sSubPr>
                                  <m:ctrlPr>
                                    <a:rPr kumimoji="1" lang="en-US" altLang="zh-CN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𝛾</m:t>
                                  </m:r>
                                  <m:r>
                                    <a:rPr kumimoji="1" lang="en-US" altLang="zh-CN" sz="2000" b="0" i="1">
                                      <a:latin typeface="Cambria Math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1" lang="en-US" altLang="zh-CN" sz="2000" b="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sub>
                              </m:sSub>
                              <m:r>
                                <a:rPr kumimoji="1" lang="en-US" altLang="zh-CN" sz="2000" b="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d>
                                <m:dPr>
                                  <m:begChr m:val="["/>
                                  <m:endChr m:val="|"/>
                                  <m:ctrlPr>
                                    <a:rPr kumimoji="1" lang="en-US" altLang="zh-CN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b="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kumimoji="1" lang="en-US" altLang="zh-CN" sz="2000" b="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b="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zh-CN" sz="2000" b="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kumimoji="1" lang="en-US" altLang="zh-CN" sz="2000" b="0" i="1">
                                      <a:latin typeface="Cambria Math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kumimoji="1" lang="en-US" altLang="zh-CN" sz="2000" b="0" i="1">
                                  <a:latin typeface="Cambria Math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1" lang="en-US" altLang="zh-CN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>
                                      <a:latin typeface="Cambria Math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1" lang="en-US" altLang="zh-CN" sz="2000" b="0" i="1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2000" b="0" i="1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kumimoji="1" lang="en-US" altLang="zh-CN" sz="2000" b="0" i="1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kumimoji="1" lang="en-US" altLang="zh-CN" sz="2000" b="0" i="1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kumimoji="1" lang="en-US" altLang="zh-CN" sz="2000" b="0" i="1">
                                  <a:latin typeface="Cambria Math" charset="0"/>
                                </a:rPr>
                                <m:t>′ ]]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72" name="文本框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32" y="3798581"/>
                <a:ext cx="5774658" cy="81964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/>
              <p:cNvSpPr txBox="1"/>
              <p:nvPr/>
            </p:nvSpPr>
            <p:spPr>
              <a:xfrm>
                <a:off x="1404732" y="4981757"/>
                <a:ext cx="3942939" cy="7808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zh-CN" altLang="en-US" sz="20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2000" b="0" i="1" smtClean="0">
                              <a:latin typeface="Cambria Math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kumimoji="1" lang="en-US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kumimoji="1" lang="mr-IN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zh-CN" sz="20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1" lang="en-US" altLang="zh-CN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kumimoji="1" lang="en-US" altLang="zh-CN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  </m:t>
                                  </m:r>
                                  <m:r>
                                    <a:rPr kumimoji="1" lang="en-US" altLang="zh-CN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zh-CN" sz="2000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000" i="1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000" i="1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𝛾</m:t>
                                      </m:r>
                                      <m: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  <m:t>𝑆</m:t>
                                      </m:r>
                                      <m: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32" y="4981757"/>
                <a:ext cx="3942939" cy="78085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文本框 74"/>
          <p:cNvSpPr txBox="1"/>
          <p:nvPr/>
        </p:nvSpPr>
        <p:spPr>
          <a:xfrm>
            <a:off x="1404732" y="6066040"/>
            <a:ext cx="525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 smtClean="0"/>
              <a:t>意義：當下狀態的價值依賴下一個狀態的價值</a:t>
            </a:r>
            <a:endParaRPr kumimoji="1" lang="zh-CN" altLang="en-US" dirty="0"/>
          </a:p>
        </p:txBody>
      </p:sp>
      <p:sp>
        <p:nvSpPr>
          <p:cNvPr id="76" name="文本框 75"/>
          <p:cNvSpPr txBox="1"/>
          <p:nvPr/>
        </p:nvSpPr>
        <p:spPr>
          <a:xfrm>
            <a:off x="8828341" y="5203235"/>
            <a:ext cx="3284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rgbClr val="FF0000"/>
                </a:solidFill>
              </a:rPr>
              <a:t> ▶</a:t>
            </a:r>
            <a:r>
              <a:rPr kumimoji="1" lang="zh-TW" altLang="en-US" b="1" dirty="0" smtClean="0">
                <a:solidFill>
                  <a:srgbClr val="FF0000"/>
                </a:solidFill>
              </a:rPr>
              <a:t> 式 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1.16</a:t>
            </a:r>
            <a:r>
              <a:rPr kumimoji="1" lang="zh-TW" altLang="en-US" b="1" dirty="0" smtClean="0">
                <a:solidFill>
                  <a:srgbClr val="FF0000"/>
                </a:solidFill>
              </a:rPr>
              <a:t>     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by</a:t>
            </a:r>
            <a:r>
              <a:rPr kumimoji="1" lang="zh-TW" altLang="en-US" b="1" dirty="0" smtClean="0">
                <a:solidFill>
                  <a:srgbClr val="FF0000"/>
                </a:solidFill>
              </a:rPr>
              <a:t>式 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1.5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621212" y="3954490"/>
            <a:ext cx="38646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b="1" dirty="0" smtClean="0">
                <a:solidFill>
                  <a:srgbClr val="FF0000"/>
                </a:solidFill>
              </a:rPr>
              <a:t> ▶</a:t>
            </a:r>
            <a:r>
              <a:rPr kumimoji="1" lang="zh-TW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by backup tree</a:t>
            </a:r>
            <a:r>
              <a:rPr kumimoji="1" lang="zh-TW" altLang="en-US" b="1" dirty="0" smtClean="0">
                <a:solidFill>
                  <a:srgbClr val="FF0000"/>
                </a:solidFill>
              </a:rPr>
              <a:t> 把期望方程改寫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481758" y="2306181"/>
            <a:ext cx="123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/>
              <a:t>▶</a:t>
            </a:r>
            <a:r>
              <a:rPr kumimoji="1" lang="zh-TW" altLang="en-US" b="1" dirty="0" smtClean="0"/>
              <a:t> 式 </a:t>
            </a:r>
            <a:r>
              <a:rPr kumimoji="1" lang="en-US" altLang="zh-TW" b="1" dirty="0" smtClean="0"/>
              <a:t>1.5</a:t>
            </a:r>
            <a:endParaRPr kumimoji="1"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9151621" y="6097383"/>
                <a:ext cx="26382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TW" altLang="en-US" dirty="0" smtClean="0"/>
                  <a:t>註：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𝑠</m:t>
                        </m:r>
                      </m:sub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en-US" altLang="zh-CN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𝑡</m:t>
                        </m:r>
                        <m:r>
                          <a:rPr lang="en-US" altLang="zh-CN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dirty="0" smtClean="0"/>
                  <a:t> </a:t>
                </a:r>
                <a:r>
                  <a:rPr lang="zh-TW" altLang="en-US" dirty="0" smtClean="0"/>
                  <a:t>意義一樣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1621" y="6097383"/>
                <a:ext cx="2638286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1848" t="-8197" r="-161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038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t"/>
          <p:cNvSpPr/>
          <p:nvPr/>
        </p:nvSpPr>
        <p:spPr>
          <a:xfrm>
            <a:off x="3301057" y="652738"/>
            <a:ext cx="575197" cy="363165"/>
          </a:xfrm>
          <a:prstGeom prst="roundRect">
            <a:avLst>
              <a:gd name="adj" fmla="val 17050"/>
            </a:avLst>
          </a:prstGeom>
          <a:solidFill>
            <a:schemeClr val="accent1">
              <a:lumMod val="40000"/>
              <a:lumOff val="60000"/>
            </a:schemeClr>
          </a:soli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endParaRPr sz="2800" dirty="0"/>
          </a:p>
        </p:txBody>
      </p:sp>
      <p:sp>
        <p:nvSpPr>
          <p:cNvPr id="5" name="椭圆 4"/>
          <p:cNvSpPr/>
          <p:nvPr/>
        </p:nvSpPr>
        <p:spPr>
          <a:xfrm>
            <a:off x="1562101" y="1749188"/>
            <a:ext cx="288444" cy="2654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3460281" y="1722787"/>
            <a:ext cx="288444" cy="2654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" name="直线箭头连接符 6"/>
          <p:cNvCxnSpPr>
            <a:stCxn id="6" idx="2"/>
            <a:endCxn id="7" idx="7"/>
          </p:cNvCxnSpPr>
          <p:nvPr/>
        </p:nvCxnSpPr>
        <p:spPr>
          <a:xfrm flipH="1">
            <a:off x="1808303" y="1015903"/>
            <a:ext cx="1780353" cy="772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线箭头连接符 7"/>
          <p:cNvCxnSpPr>
            <a:stCxn id="6" idx="2"/>
            <a:endCxn id="8" idx="0"/>
          </p:cNvCxnSpPr>
          <p:nvPr/>
        </p:nvCxnSpPr>
        <p:spPr>
          <a:xfrm>
            <a:off x="3588656" y="1015903"/>
            <a:ext cx="15847" cy="706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282442" y="603487"/>
                <a:ext cx="64412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442" y="603487"/>
                <a:ext cx="644122" cy="46166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gent"/>
          <p:cNvSpPr/>
          <p:nvPr/>
        </p:nvSpPr>
        <p:spPr>
          <a:xfrm>
            <a:off x="805725" y="2715485"/>
            <a:ext cx="575197" cy="363165"/>
          </a:xfrm>
          <a:prstGeom prst="roundRect">
            <a:avLst>
              <a:gd name="adj" fmla="val 17050"/>
            </a:avLst>
          </a:prstGeom>
          <a:solidFill>
            <a:schemeClr val="accent1">
              <a:lumMod val="40000"/>
              <a:lumOff val="60000"/>
            </a:schemeClr>
          </a:soli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endParaRPr sz="2800" dirty="0"/>
          </a:p>
        </p:txBody>
      </p:sp>
      <p:sp>
        <p:nvSpPr>
          <p:cNvPr id="11" name="Agent"/>
          <p:cNvSpPr/>
          <p:nvPr/>
        </p:nvSpPr>
        <p:spPr>
          <a:xfrm>
            <a:off x="1964592" y="2718984"/>
            <a:ext cx="575197" cy="363165"/>
          </a:xfrm>
          <a:prstGeom prst="roundRect">
            <a:avLst>
              <a:gd name="adj" fmla="val 17050"/>
            </a:avLst>
          </a:prstGeom>
          <a:solidFill>
            <a:schemeClr val="accent1">
              <a:lumMod val="40000"/>
              <a:lumOff val="60000"/>
            </a:schemeClr>
          </a:soli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endParaRPr sz="2800" dirty="0"/>
          </a:p>
        </p:txBody>
      </p:sp>
      <p:sp>
        <p:nvSpPr>
          <p:cNvPr id="12" name="Agent"/>
          <p:cNvSpPr/>
          <p:nvPr/>
        </p:nvSpPr>
        <p:spPr>
          <a:xfrm>
            <a:off x="2883689" y="2715340"/>
            <a:ext cx="575197" cy="363165"/>
          </a:xfrm>
          <a:prstGeom prst="roundRect">
            <a:avLst>
              <a:gd name="adj" fmla="val 17050"/>
            </a:avLst>
          </a:prstGeom>
          <a:solidFill>
            <a:schemeClr val="accent1">
              <a:lumMod val="40000"/>
              <a:lumOff val="60000"/>
            </a:schemeClr>
          </a:soli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endParaRPr sz="2800" dirty="0"/>
          </a:p>
        </p:txBody>
      </p:sp>
      <p:sp>
        <p:nvSpPr>
          <p:cNvPr id="13" name="Agent"/>
          <p:cNvSpPr/>
          <p:nvPr/>
        </p:nvSpPr>
        <p:spPr>
          <a:xfrm>
            <a:off x="3864024" y="2708145"/>
            <a:ext cx="575197" cy="363165"/>
          </a:xfrm>
          <a:prstGeom prst="roundRect">
            <a:avLst>
              <a:gd name="adj" fmla="val 17050"/>
            </a:avLst>
          </a:prstGeom>
          <a:solidFill>
            <a:schemeClr val="accent1">
              <a:lumMod val="40000"/>
              <a:lumOff val="60000"/>
            </a:schemeClr>
          </a:soli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endParaRPr sz="2800" dirty="0"/>
          </a:p>
        </p:txBody>
      </p:sp>
      <p:cxnSp>
        <p:nvCxnSpPr>
          <p:cNvPr id="14" name="直线箭头连接符 13"/>
          <p:cNvCxnSpPr>
            <a:stCxn id="7" idx="3"/>
            <a:endCxn id="14" idx="0"/>
          </p:cNvCxnSpPr>
          <p:nvPr/>
        </p:nvCxnSpPr>
        <p:spPr>
          <a:xfrm flipH="1">
            <a:off x="1093324" y="1975777"/>
            <a:ext cx="511019" cy="739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>
            <a:stCxn id="7" idx="5"/>
            <a:endCxn id="15" idx="0"/>
          </p:cNvCxnSpPr>
          <p:nvPr/>
        </p:nvCxnSpPr>
        <p:spPr>
          <a:xfrm>
            <a:off x="1808303" y="1975777"/>
            <a:ext cx="443888" cy="743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>
            <a:stCxn id="8" idx="4"/>
          </p:cNvCxnSpPr>
          <p:nvPr/>
        </p:nvCxnSpPr>
        <p:spPr>
          <a:xfrm>
            <a:off x="3604503" y="1988252"/>
            <a:ext cx="451299" cy="706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>
            <a:stCxn id="8" idx="4"/>
            <a:endCxn id="16" idx="0"/>
          </p:cNvCxnSpPr>
          <p:nvPr/>
        </p:nvCxnSpPr>
        <p:spPr>
          <a:xfrm flipH="1">
            <a:off x="3171288" y="1988252"/>
            <a:ext cx="433215" cy="727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739048" y="2700293"/>
                <a:ext cx="707615" cy="4097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charset="0"/>
                        </a:rPr>
                        <m:t>𝑠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48" y="2700293"/>
                <a:ext cx="707615" cy="40976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1947846" y="2694919"/>
                <a:ext cx="707615" cy="4097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charset="0"/>
                        </a:rPr>
                        <m:t>𝑠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846" y="2694919"/>
                <a:ext cx="707615" cy="40976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2832360" y="2715340"/>
                <a:ext cx="707615" cy="4097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charset="0"/>
                        </a:rPr>
                        <m:t>𝑠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360" y="2715340"/>
                <a:ext cx="707615" cy="40976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3797814" y="2715340"/>
                <a:ext cx="707615" cy="4097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charset="0"/>
                        </a:rPr>
                        <m:t>𝑠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814" y="2715340"/>
                <a:ext cx="707615" cy="40976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线箭头连接符 21"/>
          <p:cNvCxnSpPr>
            <a:stCxn id="6" idx="2"/>
          </p:cNvCxnSpPr>
          <p:nvPr/>
        </p:nvCxnSpPr>
        <p:spPr>
          <a:xfrm>
            <a:off x="3588656" y="1015903"/>
            <a:ext cx="1888189" cy="826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5332623" y="1842293"/>
            <a:ext cx="288444" cy="2654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Agent"/>
          <p:cNvSpPr/>
          <p:nvPr/>
        </p:nvSpPr>
        <p:spPr>
          <a:xfrm>
            <a:off x="4741569" y="2704577"/>
            <a:ext cx="575197" cy="363165"/>
          </a:xfrm>
          <a:prstGeom prst="roundRect">
            <a:avLst>
              <a:gd name="adj" fmla="val 17050"/>
            </a:avLst>
          </a:prstGeom>
          <a:solidFill>
            <a:schemeClr val="accent1">
              <a:lumMod val="40000"/>
              <a:lumOff val="60000"/>
            </a:schemeClr>
          </a:soli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endParaRPr sz="2800" dirty="0"/>
          </a:p>
        </p:txBody>
      </p:sp>
      <p:sp>
        <p:nvSpPr>
          <p:cNvPr id="25" name="Agent"/>
          <p:cNvSpPr/>
          <p:nvPr/>
        </p:nvSpPr>
        <p:spPr>
          <a:xfrm>
            <a:off x="5983405" y="2704576"/>
            <a:ext cx="575197" cy="363165"/>
          </a:xfrm>
          <a:prstGeom prst="roundRect">
            <a:avLst>
              <a:gd name="adj" fmla="val 17050"/>
            </a:avLst>
          </a:prstGeom>
          <a:solidFill>
            <a:schemeClr val="accent1">
              <a:lumMod val="40000"/>
              <a:lumOff val="60000"/>
            </a:schemeClr>
          </a:soli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endParaRPr sz="2800" dirty="0"/>
          </a:p>
        </p:txBody>
      </p:sp>
      <p:cxnSp>
        <p:nvCxnSpPr>
          <p:cNvPr id="26" name="直线箭头连接符 25"/>
          <p:cNvCxnSpPr/>
          <p:nvPr/>
        </p:nvCxnSpPr>
        <p:spPr>
          <a:xfrm flipH="1">
            <a:off x="5029168" y="2068882"/>
            <a:ext cx="345697" cy="635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>
            <a:off x="5578825" y="2068882"/>
            <a:ext cx="692179" cy="635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4671405" y="2681278"/>
                <a:ext cx="707615" cy="4097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charset="0"/>
                        </a:rPr>
                        <m:t>𝑠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405" y="2681278"/>
                <a:ext cx="707615" cy="40976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5936324" y="2692042"/>
                <a:ext cx="707615" cy="4097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charset="0"/>
                        </a:rPr>
                        <m:t>𝑠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324" y="2692042"/>
                <a:ext cx="707615" cy="40976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4292816" y="1059766"/>
                <a:ext cx="8975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816" y="1059766"/>
                <a:ext cx="897505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5202016" y="2216181"/>
                <a:ext cx="613758" cy="391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kumimoji="1" lang="en-US" altLang="zh-CN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016" y="2216181"/>
                <a:ext cx="613758" cy="39190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5550275" y="1659860"/>
                <a:ext cx="77209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𝑠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275" y="1659860"/>
                <a:ext cx="772098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本框 33"/>
              <p:cNvSpPr txBox="1"/>
              <p:nvPr/>
            </p:nvSpPr>
            <p:spPr>
              <a:xfrm>
                <a:off x="878509" y="3724962"/>
                <a:ext cx="9949911" cy="240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zh-TW" altLang="en-US" sz="2000" dirty="0" smtClean="0"/>
                  <a:t>通過 </a:t>
                </a:r>
                <a:r>
                  <a:rPr kumimoji="1" lang="en-US" altLang="zh-TW" sz="2000" dirty="0" smtClean="0"/>
                  <a:t>backup</a:t>
                </a:r>
                <a:r>
                  <a:rPr kumimoji="1" lang="zh-TW" altLang="en-US" sz="2000" dirty="0" smtClean="0"/>
                  <a:t> </a:t>
                </a:r>
                <a:r>
                  <a:rPr kumimoji="1" lang="en-US" altLang="zh-TW" sz="2000" dirty="0" smtClean="0"/>
                  <a:t>tree</a:t>
                </a:r>
                <a:r>
                  <a:rPr kumimoji="1" lang="zh-TW" altLang="en-US" sz="2000" dirty="0" smtClean="0"/>
                  <a:t> 的形式解釋期望方程的含義。根據價值函數的定義，狀態 </a:t>
                </a:r>
                <a:r>
                  <a:rPr kumimoji="1" lang="en-US" altLang="zh-TW" sz="2000" i="1" dirty="0" smtClean="0"/>
                  <a:t>S</a:t>
                </a:r>
                <a:r>
                  <a:rPr kumimoji="1" lang="zh-TW" altLang="en-US" sz="2000" dirty="0" smtClean="0"/>
                  <a:t> 的價值是它未來能獲得的回報的期望。</a:t>
                </a:r>
                <a:endParaRPr kumimoji="1" lang="en-US" altLang="zh-TW" sz="2000" dirty="0" smtClean="0"/>
              </a:p>
              <a:p>
                <a:pPr>
                  <a:lnSpc>
                    <a:spcPct val="150000"/>
                  </a:lnSpc>
                </a:pPr>
                <a:r>
                  <a:rPr kumimoji="1" lang="zh-TW" altLang="en-US" sz="2000" b="1" dirty="0" smtClean="0">
                    <a:solidFill>
                      <a:srgbClr val="FF0000"/>
                    </a:solidFill>
                  </a:rPr>
                  <a:t>式 </a:t>
                </a:r>
                <a:r>
                  <a:rPr kumimoji="1" lang="en-US" altLang="zh-TW" sz="2000" b="1" dirty="0" smtClean="0">
                    <a:solidFill>
                      <a:srgbClr val="FF0000"/>
                    </a:solidFill>
                  </a:rPr>
                  <a:t>1.16 </a:t>
                </a:r>
                <a:r>
                  <a:rPr kumimoji="1" lang="zh-TW" altLang="en-US" sz="2000" u="sng" dirty="0" smtClean="0"/>
                  <a:t>說明的是：當下狀態</a:t>
                </a:r>
                <a14:m>
                  <m:oMath xmlns:m="http://schemas.openxmlformats.org/officeDocument/2006/math">
                    <m:r>
                      <a:rPr kumimoji="1" lang="zh-TW" altLang="en-US" sz="2000" b="0" i="0" u="sng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kumimoji="1" lang="en-US" altLang="zh-TW" sz="2000" i="1" u="sng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</m:oMath>
                </a14:m>
                <a:r>
                  <a:rPr kumimoji="1" lang="zh-TW" altLang="en-US" sz="2000" u="sng" dirty="0" smtClean="0"/>
                  <a:t> 的價值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zh-CN" sz="2000" i="1">
                            <a:latin typeface="Cambria Math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kumimoji="1" lang="en-US" altLang="zh-TW" sz="2000" u="sng" dirty="0" smtClean="0"/>
                  <a:t> </a:t>
                </a:r>
                <a:r>
                  <a:rPr kumimoji="1" lang="zh-TW" altLang="en-US" sz="2000" u="sng" dirty="0" smtClean="0"/>
                  <a:t>需要</a:t>
                </a:r>
                <a:r>
                  <a:rPr kumimoji="1" lang="zh-TW" altLang="en-US" sz="2000" b="1" u="sng" dirty="0" smtClean="0"/>
                  <a:t>依賴</a:t>
                </a:r>
                <a:r>
                  <a:rPr kumimoji="1" lang="zh-TW" altLang="en-US" sz="2000" u="sng" dirty="0" smtClean="0"/>
                  <a:t>經過</a:t>
                </a:r>
                <a14:m>
                  <m:oMath xmlns:m="http://schemas.openxmlformats.org/officeDocument/2006/math">
                    <m:r>
                      <a:rPr kumimoji="1" lang="zh-TW" altLang="en-US" sz="2000" b="0" i="0" u="sng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kumimoji="1" lang="zh-CN" altLang="en-US" sz="2000" i="1" u="sng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kumimoji="1" lang="zh-TW" altLang="en-US" sz="2000" u="sng" dirty="0" smtClean="0"/>
                  <a:t> 選擇的動作，並在下一時間點所到達的狀態</a:t>
                </a:r>
                <a14:m>
                  <m:oMath xmlns:m="http://schemas.openxmlformats.org/officeDocument/2006/math">
                    <m:r>
                      <a:rPr lang="zh-TW" altLang="en-US" sz="2000" b="0" i="0" u="sng" smtClean="0">
                        <a:latin typeface="Cambria Math" charset="0"/>
                      </a:rPr>
                      <m:t> </m:t>
                    </m:r>
                    <m:r>
                      <a:rPr lang="en-US" altLang="zh-CN" sz="2000" i="1" u="sng">
                        <a:latin typeface="Cambria Math" charset="0"/>
                      </a:rPr>
                      <m:t>𝑠</m:t>
                    </m:r>
                    <m:r>
                      <a:rPr lang="en-US" altLang="zh-CN" sz="2000" i="1" u="sng">
                        <a:latin typeface="Cambria Math" charset="0"/>
                      </a:rPr>
                      <m:t>′</m:t>
                    </m:r>
                  </m:oMath>
                </a14:m>
                <a:r>
                  <a:rPr kumimoji="1" lang="zh-TW" altLang="en-US" sz="2000" u="sng" dirty="0" smtClean="0"/>
                  <a:t> 的價值。</a:t>
                </a:r>
                <a:endParaRPr kumimoji="1" lang="en-US" altLang="zh-TW" sz="2000" u="sng" dirty="0" smtClean="0"/>
              </a:p>
              <a:p>
                <a:pPr>
                  <a:lnSpc>
                    <a:spcPct val="150000"/>
                  </a:lnSpc>
                </a:pPr>
                <a:r>
                  <a:rPr kumimoji="1" lang="zh-TW" altLang="en-US" sz="2000" dirty="0" smtClean="0"/>
                  <a:t>而且，</a:t>
                </a:r>
                <a:r>
                  <a:rPr kumimoji="1" lang="zh-TW" altLang="en-US" sz="2000" b="1" dirty="0" smtClean="0">
                    <a:solidFill>
                      <a:srgbClr val="FF0000"/>
                    </a:solidFill>
                  </a:rPr>
                  <a:t>式 </a:t>
                </a:r>
                <a:r>
                  <a:rPr kumimoji="1" lang="en-US" altLang="zh-TW" sz="2000" b="1" dirty="0" smtClean="0">
                    <a:solidFill>
                      <a:srgbClr val="FF0000"/>
                    </a:solidFill>
                  </a:rPr>
                  <a:t>1.16 </a:t>
                </a:r>
                <a:r>
                  <a:rPr kumimoji="1" lang="zh-TW" altLang="en-US" sz="2000" dirty="0" smtClean="0"/>
                  <a:t>含有動作</a:t>
                </a:r>
                <a:r>
                  <a:rPr kumimoji="1" lang="zh-TW" altLang="en-US" sz="2000" dirty="0" smtClean="0"/>
                  <a:t>帶來的影響。下面我們說明</a:t>
                </a:r>
                <a:r>
                  <a:rPr kumimoji="1" lang="en-US" altLang="zh-TW" sz="2000" dirty="0" smtClean="0"/>
                  <a:t>Q</a:t>
                </a:r>
                <a:r>
                  <a:rPr kumimoji="1" lang="zh-TW" altLang="en-US" sz="2000" dirty="0" smtClean="0"/>
                  <a:t>，動作價值函數。</a:t>
                </a:r>
                <a:endParaRPr kumimoji="1" lang="zh-CN" altLang="en-US" sz="2000" dirty="0"/>
              </a:p>
            </p:txBody>
          </p:sp>
        </mc:Choice>
        <mc:Fallback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509" y="3724962"/>
                <a:ext cx="9949911" cy="2400657"/>
              </a:xfrm>
              <a:prstGeom prst="rect">
                <a:avLst/>
              </a:prstGeom>
              <a:blipFill rotWithShape="0">
                <a:blip r:embed="rId10"/>
                <a:stretch>
                  <a:fillRect l="-613" r="-613" b="-15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731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gent"/>
          <p:cNvSpPr/>
          <p:nvPr/>
        </p:nvSpPr>
        <p:spPr>
          <a:xfrm>
            <a:off x="3408569" y="549593"/>
            <a:ext cx="575197" cy="363165"/>
          </a:xfrm>
          <a:prstGeom prst="roundRect">
            <a:avLst>
              <a:gd name="adj" fmla="val 17050"/>
            </a:avLst>
          </a:prstGeom>
          <a:solidFill>
            <a:schemeClr val="accent1">
              <a:lumMod val="40000"/>
              <a:lumOff val="60000"/>
            </a:schemeClr>
          </a:soli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endParaRPr sz="2800" dirty="0"/>
          </a:p>
        </p:txBody>
      </p:sp>
      <p:sp>
        <p:nvSpPr>
          <p:cNvPr id="30" name="椭圆 29"/>
          <p:cNvSpPr/>
          <p:nvPr/>
        </p:nvSpPr>
        <p:spPr>
          <a:xfrm>
            <a:off x="2074924" y="1684920"/>
            <a:ext cx="288444" cy="2654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5078357" y="1646044"/>
            <a:ext cx="288444" cy="2654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2" name="直线箭头连接符 31"/>
          <p:cNvCxnSpPr>
            <a:stCxn id="35" idx="2"/>
            <a:endCxn id="36" idx="7"/>
          </p:cNvCxnSpPr>
          <p:nvPr/>
        </p:nvCxnSpPr>
        <p:spPr>
          <a:xfrm flipH="1">
            <a:off x="2321126" y="912758"/>
            <a:ext cx="1375042" cy="811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线箭头连接符 32"/>
          <p:cNvCxnSpPr>
            <a:stCxn id="35" idx="2"/>
            <a:endCxn id="38" idx="1"/>
          </p:cNvCxnSpPr>
          <p:nvPr/>
        </p:nvCxnSpPr>
        <p:spPr>
          <a:xfrm>
            <a:off x="3696168" y="912758"/>
            <a:ext cx="1424431" cy="772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3389954" y="500342"/>
                <a:ext cx="64412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954" y="500342"/>
                <a:ext cx="644122" cy="46166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1779333" y="1011583"/>
                <a:ext cx="16706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kumimoji="1" lang="en-US" altLang="zh-TW" dirty="0" smtClean="0"/>
                  <a:t> = 0.4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33" y="1011583"/>
                <a:ext cx="1670633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4701025" y="998190"/>
                <a:ext cx="1085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kumimoji="1" lang="en-US" altLang="zh-TW" dirty="0" smtClean="0"/>
                  <a:t> = 0.6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025" y="998190"/>
                <a:ext cx="1085350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Agent"/>
          <p:cNvSpPr/>
          <p:nvPr/>
        </p:nvSpPr>
        <p:spPr>
          <a:xfrm>
            <a:off x="604065" y="2603365"/>
            <a:ext cx="575197" cy="363165"/>
          </a:xfrm>
          <a:prstGeom prst="roundRect">
            <a:avLst>
              <a:gd name="adj" fmla="val 17050"/>
            </a:avLst>
          </a:prstGeom>
          <a:solidFill>
            <a:schemeClr val="accent1">
              <a:lumMod val="40000"/>
              <a:lumOff val="60000"/>
            </a:schemeClr>
          </a:soli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endParaRPr sz="2800" dirty="0"/>
          </a:p>
        </p:txBody>
      </p:sp>
      <p:sp>
        <p:nvSpPr>
          <p:cNvPr id="38" name="Agent"/>
          <p:cNvSpPr/>
          <p:nvPr/>
        </p:nvSpPr>
        <p:spPr>
          <a:xfrm>
            <a:off x="2363368" y="2603365"/>
            <a:ext cx="575197" cy="363165"/>
          </a:xfrm>
          <a:prstGeom prst="roundRect">
            <a:avLst>
              <a:gd name="adj" fmla="val 17050"/>
            </a:avLst>
          </a:prstGeom>
          <a:solidFill>
            <a:schemeClr val="accent1">
              <a:lumMod val="40000"/>
              <a:lumOff val="60000"/>
            </a:schemeClr>
          </a:soli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endParaRPr sz="2800" dirty="0"/>
          </a:p>
        </p:txBody>
      </p:sp>
      <p:sp>
        <p:nvSpPr>
          <p:cNvPr id="39" name="Agent"/>
          <p:cNvSpPr/>
          <p:nvPr/>
        </p:nvSpPr>
        <p:spPr>
          <a:xfrm>
            <a:off x="4353063" y="2603365"/>
            <a:ext cx="575197" cy="363165"/>
          </a:xfrm>
          <a:prstGeom prst="roundRect">
            <a:avLst>
              <a:gd name="adj" fmla="val 17050"/>
            </a:avLst>
          </a:prstGeom>
          <a:solidFill>
            <a:schemeClr val="accent1">
              <a:lumMod val="40000"/>
              <a:lumOff val="60000"/>
            </a:schemeClr>
          </a:soli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endParaRPr sz="2800" dirty="0"/>
          </a:p>
        </p:txBody>
      </p:sp>
      <p:sp>
        <p:nvSpPr>
          <p:cNvPr id="40" name="Agent"/>
          <p:cNvSpPr/>
          <p:nvPr/>
        </p:nvSpPr>
        <p:spPr>
          <a:xfrm>
            <a:off x="6112366" y="2603365"/>
            <a:ext cx="575197" cy="363165"/>
          </a:xfrm>
          <a:prstGeom prst="roundRect">
            <a:avLst>
              <a:gd name="adj" fmla="val 17050"/>
            </a:avLst>
          </a:prstGeom>
          <a:solidFill>
            <a:schemeClr val="accent1">
              <a:lumMod val="40000"/>
              <a:lumOff val="60000"/>
            </a:schemeClr>
          </a:soli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endParaRPr sz="2800" dirty="0"/>
          </a:p>
        </p:txBody>
      </p:sp>
      <p:cxnSp>
        <p:nvCxnSpPr>
          <p:cNvPr id="41" name="直线箭头连接符 40"/>
          <p:cNvCxnSpPr>
            <a:stCxn id="36" idx="3"/>
          </p:cNvCxnSpPr>
          <p:nvPr/>
        </p:nvCxnSpPr>
        <p:spPr>
          <a:xfrm flipH="1">
            <a:off x="891664" y="1911509"/>
            <a:ext cx="1225502" cy="691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线箭头连接符 41"/>
          <p:cNvCxnSpPr>
            <a:stCxn id="36" idx="5"/>
          </p:cNvCxnSpPr>
          <p:nvPr/>
        </p:nvCxnSpPr>
        <p:spPr>
          <a:xfrm>
            <a:off x="2321126" y="1911509"/>
            <a:ext cx="329841" cy="691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stCxn id="38" idx="5"/>
          </p:cNvCxnSpPr>
          <p:nvPr/>
        </p:nvCxnSpPr>
        <p:spPr>
          <a:xfrm>
            <a:off x="5324559" y="1872633"/>
            <a:ext cx="1075406" cy="730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stCxn id="38" idx="3"/>
          </p:cNvCxnSpPr>
          <p:nvPr/>
        </p:nvCxnSpPr>
        <p:spPr>
          <a:xfrm flipH="1">
            <a:off x="4640662" y="1872633"/>
            <a:ext cx="479937" cy="730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552820" y="2625074"/>
                <a:ext cx="707615" cy="4097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charset="0"/>
                        </a:rPr>
                        <m:t>𝑠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20" y="2625074"/>
                <a:ext cx="707615" cy="40976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2321126" y="2603365"/>
                <a:ext cx="707615" cy="4097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charset="0"/>
                        </a:rPr>
                        <m:t>𝑠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126" y="2603365"/>
                <a:ext cx="707615" cy="40976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4301734" y="2603365"/>
                <a:ext cx="707615" cy="4097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charset="0"/>
                        </a:rPr>
                        <m:t>𝑠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734" y="2603365"/>
                <a:ext cx="707615" cy="40976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6046156" y="2610560"/>
                <a:ext cx="707615" cy="4097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charset="0"/>
                        </a:rPr>
                        <m:t>𝑠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156" y="2610560"/>
                <a:ext cx="707615" cy="40976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/>
              <p:cNvSpPr/>
              <p:nvPr/>
            </p:nvSpPr>
            <p:spPr>
              <a:xfrm>
                <a:off x="410873" y="1911509"/>
                <a:ext cx="1000082" cy="391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𝑠</m:t>
                        </m:r>
                        <m:sSup>
                          <m:sSup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𝑠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en-US" altLang="zh-CN" dirty="0" smtClean="0"/>
                  <a:t>=0.2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9" name="矩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73" y="1911509"/>
                <a:ext cx="1000082" cy="391902"/>
              </a:xfrm>
              <a:prstGeom prst="rect">
                <a:avLst/>
              </a:prstGeom>
              <a:blipFill rotWithShape="0">
                <a:blip r:embed="rId7"/>
                <a:stretch>
                  <a:fillRect t="-7813" r="-4878" b="-203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5862262" y="1865438"/>
                <a:ext cx="1000082" cy="391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𝑠</m:t>
                        </m:r>
                        <m:sSup>
                          <m:sSup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𝑠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en-US" altLang="zh-CN" dirty="0" smtClean="0"/>
                  <a:t>=0.3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2262" y="1865438"/>
                <a:ext cx="1000082" cy="391902"/>
              </a:xfrm>
              <a:prstGeom prst="rect">
                <a:avLst/>
              </a:prstGeom>
              <a:blipFill rotWithShape="0">
                <a:blip r:embed="rId8"/>
                <a:stretch>
                  <a:fillRect t="-6250" r="-4268" b="-203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2456830" y="1933628"/>
                <a:ext cx="1000082" cy="391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𝑠</m:t>
                        </m:r>
                        <m:sSup>
                          <m:sSup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𝑠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en-US" altLang="zh-CN" dirty="0" smtClean="0"/>
                  <a:t>=0.8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830" y="1933628"/>
                <a:ext cx="1000082" cy="391902"/>
              </a:xfrm>
              <a:prstGeom prst="rect">
                <a:avLst/>
              </a:prstGeom>
              <a:blipFill rotWithShape="0">
                <a:blip r:embed="rId9"/>
                <a:stretch>
                  <a:fillRect t="-6250" r="-4878" b="-203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/>
              <p:cNvSpPr/>
              <p:nvPr/>
            </p:nvSpPr>
            <p:spPr>
              <a:xfrm>
                <a:off x="3839531" y="1959476"/>
                <a:ext cx="1000082" cy="391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𝑠</m:t>
                        </m:r>
                        <m:sSup>
                          <m:sSup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𝑠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en-US" altLang="zh-CN" dirty="0" smtClean="0"/>
                  <a:t>=0.7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2" name="矩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531" y="1959476"/>
                <a:ext cx="1000082" cy="391902"/>
              </a:xfrm>
              <a:prstGeom prst="rect">
                <a:avLst/>
              </a:prstGeom>
              <a:blipFill rotWithShape="0">
                <a:blip r:embed="rId10"/>
                <a:stretch>
                  <a:fillRect t="-6154" r="-4268" b="-18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Agent"/>
          <p:cNvSpPr/>
          <p:nvPr/>
        </p:nvSpPr>
        <p:spPr>
          <a:xfrm>
            <a:off x="3074588" y="3821640"/>
            <a:ext cx="575197" cy="363165"/>
          </a:xfrm>
          <a:prstGeom prst="roundRect">
            <a:avLst>
              <a:gd name="adj" fmla="val 17050"/>
            </a:avLst>
          </a:prstGeom>
          <a:solidFill>
            <a:schemeClr val="accent1">
              <a:lumMod val="40000"/>
              <a:lumOff val="60000"/>
            </a:schemeClr>
          </a:soli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endParaRPr sz="2800" dirty="0"/>
          </a:p>
        </p:txBody>
      </p:sp>
      <p:sp>
        <p:nvSpPr>
          <p:cNvPr id="55" name="椭圆 54"/>
          <p:cNvSpPr/>
          <p:nvPr/>
        </p:nvSpPr>
        <p:spPr>
          <a:xfrm>
            <a:off x="2607530" y="4773621"/>
            <a:ext cx="288444" cy="2654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3852773" y="4773621"/>
            <a:ext cx="288444" cy="2654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7" name="直线箭头连接符 56"/>
          <p:cNvCxnSpPr>
            <a:stCxn id="54" idx="2"/>
            <a:endCxn id="55" idx="0"/>
          </p:cNvCxnSpPr>
          <p:nvPr/>
        </p:nvCxnSpPr>
        <p:spPr>
          <a:xfrm flipH="1">
            <a:off x="2751752" y="4184805"/>
            <a:ext cx="610435" cy="588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线箭头连接符 57"/>
          <p:cNvCxnSpPr>
            <a:stCxn id="54" idx="2"/>
            <a:endCxn id="56" idx="0"/>
          </p:cNvCxnSpPr>
          <p:nvPr/>
        </p:nvCxnSpPr>
        <p:spPr>
          <a:xfrm>
            <a:off x="3362187" y="4184805"/>
            <a:ext cx="634808" cy="588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3042618" y="3772389"/>
                <a:ext cx="64412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618" y="3772389"/>
                <a:ext cx="644122" cy="46166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/>
              <p:cNvSpPr txBox="1"/>
              <p:nvPr/>
            </p:nvSpPr>
            <p:spPr>
              <a:xfrm>
                <a:off x="2025683" y="5457808"/>
                <a:ext cx="3237425" cy="746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zh-CN" sz="2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𝑆</m:t>
                          </m:r>
                        </m:e>
                      </m:d>
                      <m:r>
                        <a:rPr kumimoji="1" lang="en-US" altLang="zh-CN" sz="20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0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20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kumimoji="1" lang="zh-CN" altLang="en-US" sz="2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r>
                            <a:rPr kumimoji="1" lang="zh-TW" alt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d>
                            <m:dPr>
                              <m:endChr m:val="|"/>
                              <m:ctrlPr>
                                <a:rPr kumimoji="1" lang="en-US" altLang="zh-TW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kumimoji="1" lang="en-US" altLang="zh-TW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e>
                          </m:d>
                          <m:r>
                            <a:rPr kumimoji="1" lang="en-US" altLang="zh-TW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  <m:r>
                            <a:rPr kumimoji="1" lang="en-US" altLang="zh-TW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) </m:t>
                          </m:r>
                          <m:sSub>
                            <m:sSubPr>
                              <m:ctrlPr>
                                <a:rPr kumimoji="1" lang="en-US" altLang="zh-CN" sz="20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kumimoji="1" lang="en-US" altLang="zh-CN" sz="2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70" name="文本框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683" y="5457808"/>
                <a:ext cx="3237425" cy="746871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椭圆 70"/>
          <p:cNvSpPr/>
          <p:nvPr/>
        </p:nvSpPr>
        <p:spPr>
          <a:xfrm>
            <a:off x="8037313" y="3715583"/>
            <a:ext cx="288444" cy="2654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Agent"/>
          <p:cNvSpPr/>
          <p:nvPr/>
        </p:nvSpPr>
        <p:spPr>
          <a:xfrm>
            <a:off x="7312019" y="4672904"/>
            <a:ext cx="575197" cy="363165"/>
          </a:xfrm>
          <a:prstGeom prst="roundRect">
            <a:avLst>
              <a:gd name="adj" fmla="val 17050"/>
            </a:avLst>
          </a:prstGeom>
          <a:solidFill>
            <a:schemeClr val="accent1">
              <a:lumMod val="40000"/>
              <a:lumOff val="60000"/>
            </a:schemeClr>
          </a:soli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endParaRPr sz="2800" dirty="0"/>
          </a:p>
        </p:txBody>
      </p:sp>
      <p:sp>
        <p:nvSpPr>
          <p:cNvPr id="73" name="Agent"/>
          <p:cNvSpPr/>
          <p:nvPr/>
        </p:nvSpPr>
        <p:spPr>
          <a:xfrm>
            <a:off x="9071322" y="4672904"/>
            <a:ext cx="575197" cy="363165"/>
          </a:xfrm>
          <a:prstGeom prst="roundRect">
            <a:avLst>
              <a:gd name="adj" fmla="val 17050"/>
            </a:avLst>
          </a:prstGeom>
          <a:solidFill>
            <a:schemeClr val="accent1">
              <a:lumMod val="40000"/>
              <a:lumOff val="60000"/>
            </a:schemeClr>
          </a:soli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endParaRPr sz="2800" dirty="0"/>
          </a:p>
        </p:txBody>
      </p:sp>
      <p:cxnSp>
        <p:nvCxnSpPr>
          <p:cNvPr id="74" name="直线箭头连接符 73"/>
          <p:cNvCxnSpPr/>
          <p:nvPr/>
        </p:nvCxnSpPr>
        <p:spPr>
          <a:xfrm>
            <a:off x="8283515" y="3942172"/>
            <a:ext cx="1075406" cy="730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线箭头连接符 74"/>
          <p:cNvCxnSpPr/>
          <p:nvPr/>
        </p:nvCxnSpPr>
        <p:spPr>
          <a:xfrm flipH="1">
            <a:off x="7599618" y="3942172"/>
            <a:ext cx="479937" cy="730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/>
              <p:cNvSpPr/>
              <p:nvPr/>
            </p:nvSpPr>
            <p:spPr>
              <a:xfrm>
                <a:off x="7260690" y="4672904"/>
                <a:ext cx="707615" cy="4097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charset="0"/>
                        </a:rPr>
                        <m:t>𝑠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6" name="矩形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690" y="4672904"/>
                <a:ext cx="707615" cy="40976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/>
              <p:cNvSpPr/>
              <p:nvPr/>
            </p:nvSpPr>
            <p:spPr>
              <a:xfrm>
                <a:off x="9005112" y="4680099"/>
                <a:ext cx="707615" cy="4097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charset="0"/>
                        </a:rPr>
                        <m:t>𝑠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7" name="矩形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5112" y="4680099"/>
                <a:ext cx="707615" cy="40976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/>
              <p:cNvSpPr/>
              <p:nvPr/>
            </p:nvSpPr>
            <p:spPr>
              <a:xfrm>
                <a:off x="6506786" y="5419086"/>
                <a:ext cx="3719288" cy="8495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𝑄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𝑠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kumimoji="1" lang="en-US" altLang="zh-CN" sz="2000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sz="20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𝑠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kumimoji="1" lang="en-US" altLang="zh-CN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kumimoji="1" lang="en-US" altLang="zh-CN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bSup>
                            <m:sSubSup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𝑠</m:t>
                              </m:r>
                              <m:sSup>
                                <m:sSupPr>
                                  <m:ctrlPr>
                                    <a:rPr kumimoji="1" lang="en-US" altLang="zh-CN" sz="20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𝑎</m:t>
                              </m:r>
                            </m:sup>
                          </m:sSubSup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altLang="zh-CN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𝛾</m:t>
                              </m:r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𝑆</m:t>
                              </m:r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′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0" name="矩形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6786" y="5419086"/>
                <a:ext cx="3719288" cy="84959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663593" y="4211896"/>
                <a:ext cx="66680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3593" y="4211896"/>
                <a:ext cx="666804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8059551" y="4178993"/>
                <a:ext cx="613758" cy="391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kumimoji="1" lang="en-US" altLang="zh-CN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9551" y="4178993"/>
                <a:ext cx="613758" cy="391902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1576686" y="3373540"/>
            <a:ext cx="10278430" cy="31561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994014" y="3596239"/>
                <a:ext cx="10432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𝑄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𝑠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014" y="3596239"/>
                <a:ext cx="1043299" cy="369332"/>
              </a:xfrm>
              <a:prstGeom prst="rect">
                <a:avLst/>
              </a:prstGeom>
              <a:blipFill rotWithShape="0">
                <a:blip r:embed="rId18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159570" y="3632154"/>
                <a:ext cx="7789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𝑆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570" y="3632154"/>
                <a:ext cx="778995" cy="369332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矩形 52"/>
          <p:cNvSpPr/>
          <p:nvPr/>
        </p:nvSpPr>
        <p:spPr>
          <a:xfrm>
            <a:off x="5366801" y="5637913"/>
            <a:ext cx="9957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600" b="1" dirty="0" smtClean="0">
                <a:solidFill>
                  <a:srgbClr val="FF0000"/>
                </a:solidFill>
              </a:rPr>
              <a:t>▶</a:t>
            </a:r>
            <a:r>
              <a:rPr kumimoji="1" lang="zh-TW" altLang="en-US" sz="1600" b="1" dirty="0" smtClean="0">
                <a:solidFill>
                  <a:srgbClr val="FF0000"/>
                </a:solidFill>
              </a:rPr>
              <a:t> 式 </a:t>
            </a:r>
            <a:r>
              <a:rPr kumimoji="1" lang="en-US" altLang="zh-TW" sz="1600" b="1" dirty="0" smtClean="0">
                <a:solidFill>
                  <a:srgbClr val="FF0000"/>
                </a:solidFill>
              </a:rPr>
              <a:t>1.17</a:t>
            </a:r>
            <a:endParaRPr kumimoji="1"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0316120" y="5661966"/>
            <a:ext cx="9957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600" b="1" dirty="0" smtClean="0">
                <a:solidFill>
                  <a:srgbClr val="FF0000"/>
                </a:solidFill>
              </a:rPr>
              <a:t>▶</a:t>
            </a:r>
            <a:r>
              <a:rPr kumimoji="1" lang="zh-TW" altLang="en-US" sz="1600" b="1" dirty="0" smtClean="0">
                <a:solidFill>
                  <a:srgbClr val="FF0000"/>
                </a:solidFill>
              </a:rPr>
              <a:t> 式 </a:t>
            </a:r>
            <a:r>
              <a:rPr kumimoji="1" lang="en-US" altLang="zh-TW" sz="1600" b="1" dirty="0" smtClean="0">
                <a:solidFill>
                  <a:srgbClr val="FF0000"/>
                </a:solidFill>
              </a:rPr>
              <a:t>1.18</a:t>
            </a:r>
            <a:endParaRPr kumimoji="1"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687563" y="635759"/>
            <a:ext cx="464261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2000" dirty="0" smtClean="0"/>
              <a:t>分解 </a:t>
            </a:r>
            <a:r>
              <a:rPr kumimoji="1" lang="en-US" altLang="zh-TW" sz="2000" dirty="0" smtClean="0"/>
              <a:t>backup</a:t>
            </a:r>
            <a:r>
              <a:rPr kumimoji="1" lang="zh-TW" altLang="en-US" sz="2000" dirty="0" smtClean="0"/>
              <a:t> </a:t>
            </a:r>
            <a:r>
              <a:rPr kumimoji="1" lang="en-US" altLang="zh-TW" sz="2000" dirty="0" smtClean="0"/>
              <a:t>tree</a:t>
            </a:r>
            <a:r>
              <a:rPr kumimoji="1" lang="zh-TW" altLang="en-US" sz="2000" dirty="0" smtClean="0"/>
              <a:t>，說明動作價值函數 </a:t>
            </a:r>
            <a:r>
              <a:rPr kumimoji="1" lang="en-US" altLang="zh-TW" sz="2000" dirty="0" smtClean="0"/>
              <a:t>Q</a:t>
            </a:r>
            <a:endParaRPr kumimoji="1"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/>
              <p:cNvSpPr/>
              <p:nvPr/>
            </p:nvSpPr>
            <p:spPr>
              <a:xfrm>
                <a:off x="8469626" y="3568001"/>
                <a:ext cx="153366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𝑠</m:t>
                        </m:r>
                      </m:sub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zh-TW" altLang="en-US" dirty="0" smtClean="0"/>
                  <a:t>  即時獎勵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9626" y="3568001"/>
                <a:ext cx="1533660" cy="369332"/>
              </a:xfrm>
              <a:prstGeom prst="rect">
                <a:avLst/>
              </a:prstGeom>
              <a:blipFill rotWithShape="0">
                <a:blip r:embed="rId20"/>
                <a:stretch>
                  <a:fillRect t="-8197" r="-1190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38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gent"/>
          <p:cNvSpPr/>
          <p:nvPr/>
        </p:nvSpPr>
        <p:spPr>
          <a:xfrm>
            <a:off x="2352693" y="773640"/>
            <a:ext cx="575197" cy="363165"/>
          </a:xfrm>
          <a:prstGeom prst="roundRect">
            <a:avLst>
              <a:gd name="adj" fmla="val 17050"/>
            </a:avLst>
          </a:prstGeom>
          <a:solidFill>
            <a:schemeClr val="accent1">
              <a:lumMod val="40000"/>
              <a:lumOff val="60000"/>
            </a:schemeClr>
          </a:soli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endParaRPr sz="2800" dirty="0"/>
          </a:p>
        </p:txBody>
      </p:sp>
      <p:sp>
        <p:nvSpPr>
          <p:cNvPr id="6" name="椭圆 5"/>
          <p:cNvSpPr/>
          <p:nvPr/>
        </p:nvSpPr>
        <p:spPr>
          <a:xfrm>
            <a:off x="1885635" y="1725621"/>
            <a:ext cx="288444" cy="2654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3130878" y="1725621"/>
            <a:ext cx="288444" cy="2654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线箭头连接符 7"/>
          <p:cNvCxnSpPr/>
          <p:nvPr/>
        </p:nvCxnSpPr>
        <p:spPr>
          <a:xfrm flipH="1">
            <a:off x="2029857" y="1136805"/>
            <a:ext cx="610435" cy="588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2640292" y="1136805"/>
            <a:ext cx="634808" cy="588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320723" y="724389"/>
                <a:ext cx="64412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723" y="724389"/>
                <a:ext cx="644122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021578" y="2305363"/>
                <a:ext cx="3237425" cy="746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zh-CN" sz="2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𝑆</m:t>
                          </m:r>
                        </m:e>
                      </m:d>
                      <m:r>
                        <a:rPr kumimoji="1" lang="en-US" altLang="zh-CN" sz="20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0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20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kumimoji="1" lang="zh-CN" altLang="en-US" sz="2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r>
                            <a:rPr kumimoji="1" lang="zh-TW" alt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d>
                            <m:dPr>
                              <m:endChr m:val="|"/>
                              <m:ctrlPr>
                                <a:rPr kumimoji="1" lang="en-US" altLang="zh-TW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kumimoji="1" lang="en-US" altLang="zh-TW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e>
                          </m:d>
                          <m:r>
                            <a:rPr kumimoji="1" lang="en-US" altLang="zh-TW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  <m:r>
                            <a:rPr kumimoji="1" lang="en-US" altLang="zh-TW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) </m:t>
                          </m:r>
                          <m:sSub>
                            <m:sSubPr>
                              <m:ctrlPr>
                                <a:rPr kumimoji="1" lang="en-US" altLang="zh-CN" sz="20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kumimoji="1" lang="en-US" altLang="zh-CN" sz="2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578" y="2305363"/>
                <a:ext cx="3237425" cy="74687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941698" y="1163896"/>
                <a:ext cx="66680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698" y="1163896"/>
                <a:ext cx="666804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437675" y="584154"/>
                <a:ext cx="7789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𝑆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675" y="584154"/>
                <a:ext cx="778995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689146" y="280275"/>
            <a:ext cx="4829338" cy="29602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704216" y="3597206"/>
            <a:ext cx="4814267" cy="29602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2303045" y="3948108"/>
            <a:ext cx="288444" cy="2654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Agent"/>
          <p:cNvSpPr/>
          <p:nvPr/>
        </p:nvSpPr>
        <p:spPr>
          <a:xfrm>
            <a:off x="1577751" y="4905429"/>
            <a:ext cx="575197" cy="363165"/>
          </a:xfrm>
          <a:prstGeom prst="roundRect">
            <a:avLst>
              <a:gd name="adj" fmla="val 17050"/>
            </a:avLst>
          </a:prstGeom>
          <a:solidFill>
            <a:schemeClr val="accent1">
              <a:lumMod val="40000"/>
              <a:lumOff val="60000"/>
            </a:schemeClr>
          </a:soli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endParaRPr sz="2800" dirty="0"/>
          </a:p>
        </p:txBody>
      </p:sp>
      <p:sp>
        <p:nvSpPr>
          <p:cNvPr id="19" name="Agent"/>
          <p:cNvSpPr/>
          <p:nvPr/>
        </p:nvSpPr>
        <p:spPr>
          <a:xfrm>
            <a:off x="3337054" y="4905429"/>
            <a:ext cx="575197" cy="363165"/>
          </a:xfrm>
          <a:prstGeom prst="roundRect">
            <a:avLst>
              <a:gd name="adj" fmla="val 17050"/>
            </a:avLst>
          </a:prstGeom>
          <a:solidFill>
            <a:schemeClr val="accent1">
              <a:lumMod val="40000"/>
              <a:lumOff val="60000"/>
            </a:schemeClr>
          </a:soli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endParaRPr sz="2800" dirty="0"/>
          </a:p>
        </p:txBody>
      </p:sp>
      <p:cxnSp>
        <p:nvCxnSpPr>
          <p:cNvPr id="20" name="直线箭头连接符 19"/>
          <p:cNvCxnSpPr/>
          <p:nvPr/>
        </p:nvCxnSpPr>
        <p:spPr>
          <a:xfrm>
            <a:off x="2549247" y="4174697"/>
            <a:ext cx="1075406" cy="730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 flipH="1">
            <a:off x="1865350" y="4174697"/>
            <a:ext cx="479937" cy="730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1526422" y="4905429"/>
                <a:ext cx="707615" cy="4097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charset="0"/>
                        </a:rPr>
                        <m:t>𝑠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422" y="4905429"/>
                <a:ext cx="707615" cy="40976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3270844" y="4912624"/>
                <a:ext cx="707615" cy="4097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charset="0"/>
                        </a:rPr>
                        <m:t>𝑠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844" y="4912624"/>
                <a:ext cx="707615" cy="40976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772518" y="5651611"/>
                <a:ext cx="3719288" cy="8495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𝑄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𝑠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kumimoji="1" lang="en-US" altLang="zh-CN" sz="2000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sz="20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𝑠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kumimoji="1" lang="en-US" altLang="zh-CN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kumimoji="1" lang="en-US" altLang="zh-CN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bSup>
                            <m:sSubSup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𝑠</m:t>
                              </m:r>
                              <m:sSup>
                                <m:sSupPr>
                                  <m:ctrlPr>
                                    <a:rPr kumimoji="1" lang="en-US" altLang="zh-CN" sz="20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𝑎</m:t>
                              </m:r>
                            </m:sup>
                          </m:sSubSup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altLang="zh-CN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𝛾</m:t>
                              </m:r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𝑆</m:t>
                              </m:r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′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518" y="5651611"/>
                <a:ext cx="3719288" cy="84959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2741728" y="3855348"/>
                <a:ext cx="153366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𝑠</m:t>
                        </m:r>
                      </m:sub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zh-TW" altLang="en-US" dirty="0" smtClean="0"/>
                  <a:t>  即時獎勵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728" y="3855348"/>
                <a:ext cx="1533660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8197" r="-1195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2517120" y="4428458"/>
                <a:ext cx="613758" cy="391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kumimoji="1" lang="en-US" altLang="zh-CN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120" y="4428458"/>
                <a:ext cx="613758" cy="39190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1259746" y="3828764"/>
                <a:ext cx="10432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𝑄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𝑠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746" y="3828764"/>
                <a:ext cx="1043299" cy="369332"/>
              </a:xfrm>
              <a:prstGeom prst="rect">
                <a:avLst/>
              </a:prstGeom>
              <a:blipFill rotWithShape="0">
                <a:blip r:embed="rId12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5747631" y="862992"/>
                <a:ext cx="5658306" cy="4247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zh-TW" altLang="en-US" sz="2000" dirty="0" smtClean="0"/>
                  <a:t>現有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kumimoji="1" lang="zh-TW" altLang="en-US" sz="2000" dirty="0" smtClean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𝑄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𝑠</m:t>
                        </m:r>
                        <m:r>
                          <a:rPr kumimoji="1" lang="en-US" altLang="zh-CN" sz="2000" i="1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sz="2000" i="1">
                            <a:latin typeface="Cambria Math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kumimoji="1" lang="zh-TW" altLang="en-US" sz="2000" dirty="0" smtClean="0"/>
                  <a:t>，分別代表狀態的價值和在此狀態下執行動作</a:t>
                </a:r>
                <a:r>
                  <a:rPr kumimoji="1" lang="en-US" altLang="zh-TW" sz="2000" i="1" dirty="0" smtClean="0"/>
                  <a:t>a</a:t>
                </a:r>
                <a:r>
                  <a:rPr kumimoji="1" lang="zh-TW" altLang="en-US" sz="2000" dirty="0" smtClean="0"/>
                  <a:t>，動作 </a:t>
                </a:r>
                <a:r>
                  <a:rPr kumimoji="1" lang="en-US" altLang="zh-TW" sz="2000" i="1" dirty="0" smtClean="0"/>
                  <a:t>a</a:t>
                </a:r>
                <a:r>
                  <a:rPr kumimoji="1" lang="zh-TW" altLang="en-US" sz="2000" i="1" dirty="0" smtClean="0"/>
                  <a:t> </a:t>
                </a:r>
                <a:r>
                  <a:rPr kumimoji="1" lang="zh-TW" altLang="en-US" sz="2000" dirty="0" smtClean="0"/>
                  <a:t>本身的價值。兩者均是期望值。</a:t>
                </a:r>
                <a:endParaRPr kumimoji="1" lang="en-US" altLang="zh-TW" sz="2000" dirty="0" smtClean="0"/>
              </a:p>
              <a:p>
                <a:pPr>
                  <a:lnSpc>
                    <a:spcPct val="150000"/>
                  </a:lnSpc>
                </a:pPr>
                <a:endParaRPr kumimoji="1" lang="en-US" altLang="zh-CN" sz="20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kumimoji="1" lang="zh-TW" altLang="en-US" sz="2000" dirty="0" smtClean="0"/>
                  <a:t> 的價值由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zh-TW" altLang="en-US" sz="2000" b="0" i="1" smtClean="0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zh-CN" sz="2000" i="1">
                            <a:latin typeface="Cambria Math" charset="0"/>
                          </a:rPr>
                          <m:t>𝑄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𝑠</m:t>
                        </m:r>
                        <m:r>
                          <a:rPr kumimoji="1" lang="en-US" altLang="zh-CN" sz="2000" i="1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sz="2000" i="1">
                            <a:latin typeface="Cambria Math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kumimoji="1" lang="zh-TW" altLang="en-US" sz="2000" dirty="0" smtClean="0"/>
                  <a:t> 決定，</a:t>
                </a:r>
                <a:endParaRPr kumimoji="1" lang="en-US" altLang="zh-TW" sz="2000" dirty="0" smtClean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zh-TW" altLang="en-US" sz="2000" i="1" smtClean="0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zh-CN" sz="2000" i="1">
                            <a:latin typeface="Cambria Math" charset="0"/>
                          </a:rPr>
                          <m:t>𝑄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𝑠</m:t>
                        </m:r>
                        <m:r>
                          <a:rPr kumimoji="1" lang="en-US" altLang="zh-CN" sz="2000" i="1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sz="2000" i="1">
                            <a:latin typeface="Cambria Math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kumimoji="1" lang="zh-TW" altLang="en-US" sz="2000" dirty="0" smtClean="0"/>
                  <a:t> 的價值由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zh-TW" altLang="en-US" sz="2000" b="0" i="1" smtClean="0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zh-CN" sz="2000" i="1">
                            <a:latin typeface="Cambria Math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𝑆</m:t>
                        </m:r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kumimoji="1" lang="zh-TW" altLang="en-US" sz="2000" dirty="0" smtClean="0"/>
                  <a:t> 決定。</a:t>
                </a:r>
                <a:endParaRPr kumimoji="1" lang="en-US" altLang="zh-TW" sz="2000" dirty="0" smtClean="0"/>
              </a:p>
              <a:p>
                <a:pPr>
                  <a:lnSpc>
                    <a:spcPct val="150000"/>
                  </a:lnSpc>
                </a:pPr>
                <a:endParaRPr kumimoji="1" lang="en-US" altLang="zh-CN" sz="2000" dirty="0"/>
              </a:p>
              <a:p>
                <a:pPr>
                  <a:lnSpc>
                    <a:spcPct val="150000"/>
                  </a:lnSpc>
                </a:pPr>
                <a:r>
                  <a:rPr kumimoji="1" lang="zh-TW" altLang="en-US" sz="2000" dirty="0" smtClean="0"/>
                  <a:t>本質上依然是定義在“當下狀態的價值依賴下一狀態的價值”</a:t>
                </a:r>
                <a:endParaRPr kumimoji="1" lang="en-US" altLang="zh-TW" sz="2000" dirty="0" smtClean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631" y="862992"/>
                <a:ext cx="5658306" cy="4247317"/>
              </a:xfrm>
              <a:prstGeom prst="rect">
                <a:avLst/>
              </a:prstGeom>
              <a:blipFill rotWithShape="0">
                <a:blip r:embed="rId13"/>
                <a:stretch>
                  <a:fillRect l="-1185" r="-1078" b="-4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/>
          <p:cNvSpPr/>
          <p:nvPr/>
        </p:nvSpPr>
        <p:spPr>
          <a:xfrm>
            <a:off x="4390851" y="2509521"/>
            <a:ext cx="9957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600" b="1" dirty="0" smtClean="0">
                <a:solidFill>
                  <a:srgbClr val="FF0000"/>
                </a:solidFill>
              </a:rPr>
              <a:t>▶</a:t>
            </a:r>
            <a:r>
              <a:rPr kumimoji="1" lang="zh-TW" altLang="en-US" sz="1600" b="1" dirty="0" smtClean="0">
                <a:solidFill>
                  <a:srgbClr val="FF0000"/>
                </a:solidFill>
              </a:rPr>
              <a:t> 式 </a:t>
            </a:r>
            <a:r>
              <a:rPr kumimoji="1" lang="en-US" altLang="zh-TW" sz="1600" b="1" dirty="0" smtClean="0">
                <a:solidFill>
                  <a:srgbClr val="FF0000"/>
                </a:solidFill>
              </a:rPr>
              <a:t>1.17</a:t>
            </a:r>
            <a:endParaRPr kumimoji="1"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491806" y="5907130"/>
            <a:ext cx="9957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600" b="1" dirty="0" smtClean="0">
                <a:solidFill>
                  <a:srgbClr val="FF0000"/>
                </a:solidFill>
              </a:rPr>
              <a:t>▶</a:t>
            </a:r>
            <a:r>
              <a:rPr kumimoji="1" lang="zh-TW" altLang="en-US" sz="1600" b="1" dirty="0" smtClean="0">
                <a:solidFill>
                  <a:srgbClr val="FF0000"/>
                </a:solidFill>
              </a:rPr>
              <a:t> 式 </a:t>
            </a:r>
            <a:r>
              <a:rPr kumimoji="1" lang="en-US" altLang="zh-TW" sz="1600" b="1" dirty="0" smtClean="0">
                <a:solidFill>
                  <a:srgbClr val="FF0000"/>
                </a:solidFill>
              </a:rPr>
              <a:t>1.18</a:t>
            </a:r>
            <a:endParaRPr kumimoji="1" lang="zh-CN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8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743919" y="3227278"/>
            <a:ext cx="2897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/>
              <a:t>式 </a:t>
            </a:r>
            <a:r>
              <a:rPr kumimoji="1" lang="en-US" altLang="zh-TW" sz="2000" dirty="0" smtClean="0"/>
              <a:t>1,18</a:t>
            </a:r>
            <a:r>
              <a:rPr kumimoji="1" lang="zh-TW" altLang="en-US" sz="2000" dirty="0" smtClean="0"/>
              <a:t> 代入式 </a:t>
            </a:r>
            <a:r>
              <a:rPr kumimoji="1" lang="en-US" altLang="zh-TW" sz="2000" dirty="0" smtClean="0"/>
              <a:t>1.17 </a:t>
            </a:r>
            <a:r>
              <a:rPr kumimoji="1" lang="zh-TW" altLang="en-US" sz="2000" dirty="0" smtClean="0"/>
              <a:t>得到：</a:t>
            </a:r>
            <a:endParaRPr kumimoji="1" lang="zh-CN" altLang="en-US" sz="2000" dirty="0"/>
          </a:p>
        </p:txBody>
      </p:sp>
      <p:sp>
        <p:nvSpPr>
          <p:cNvPr id="12" name="矩形 11"/>
          <p:cNvSpPr/>
          <p:nvPr/>
        </p:nvSpPr>
        <p:spPr>
          <a:xfrm>
            <a:off x="9730263" y="4339856"/>
            <a:ext cx="13062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b="1" dirty="0" smtClean="0">
                <a:solidFill>
                  <a:srgbClr val="FF0000"/>
                </a:solidFill>
              </a:rPr>
              <a:t>▶</a:t>
            </a:r>
            <a:r>
              <a:rPr kumimoji="1" lang="zh-TW" altLang="en-US" sz="2000" b="1" dirty="0" smtClean="0">
                <a:solidFill>
                  <a:srgbClr val="FF0000"/>
                </a:solidFill>
              </a:rPr>
              <a:t> 式 </a:t>
            </a:r>
            <a:r>
              <a:rPr kumimoji="1" lang="en-US" altLang="zh-TW" sz="2000" b="1" dirty="0" smtClean="0">
                <a:solidFill>
                  <a:srgbClr val="FF0000"/>
                </a:solidFill>
              </a:rPr>
              <a:t>1.16</a:t>
            </a:r>
            <a:endParaRPr kumimoji="1" lang="zh-CN" altLang="en-US" sz="20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871189" y="915602"/>
                <a:ext cx="3237425" cy="746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zh-CN" sz="2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𝑆</m:t>
                          </m:r>
                        </m:e>
                      </m:d>
                      <m:r>
                        <a:rPr kumimoji="1" lang="en-US" altLang="zh-CN" sz="20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0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20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kumimoji="1" lang="zh-CN" altLang="en-US" sz="2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r>
                            <a:rPr kumimoji="1" lang="zh-TW" alt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d>
                            <m:dPr>
                              <m:endChr m:val="|"/>
                              <m:ctrlPr>
                                <a:rPr kumimoji="1" lang="en-US" altLang="zh-TW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kumimoji="1" lang="en-US" altLang="zh-TW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e>
                          </m:d>
                          <m:r>
                            <a:rPr kumimoji="1" lang="en-US" altLang="zh-TW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  <m:r>
                            <a:rPr kumimoji="1" lang="en-US" altLang="zh-TW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) </m:t>
                          </m:r>
                          <m:sSub>
                            <m:sSubPr>
                              <m:ctrlPr>
                                <a:rPr kumimoji="1" lang="en-US" altLang="zh-CN" sz="20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kumimoji="1" lang="en-US" altLang="zh-CN" sz="2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189" y="915602"/>
                <a:ext cx="3237425" cy="74687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9730263" y="1104371"/>
            <a:ext cx="10358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 smtClean="0">
                <a:solidFill>
                  <a:srgbClr val="FF0000"/>
                </a:solidFill>
              </a:rPr>
              <a:t>▶</a:t>
            </a:r>
            <a:r>
              <a:rPr kumimoji="1" lang="zh-TW" altLang="en-US" b="1" dirty="0">
                <a:solidFill>
                  <a:srgbClr val="FF0000"/>
                </a:solidFill>
              </a:rPr>
              <a:t>式 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1.17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730263" y="2345986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 smtClean="0">
                <a:solidFill>
                  <a:srgbClr val="FF0000"/>
                </a:solidFill>
              </a:rPr>
              <a:t>▶</a:t>
            </a:r>
            <a:r>
              <a:rPr kumimoji="1" lang="zh-TW" altLang="en-US" b="1" dirty="0" smtClean="0">
                <a:solidFill>
                  <a:srgbClr val="FF0000"/>
                </a:solidFill>
              </a:rPr>
              <a:t> 式 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1.18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43919" y="2105856"/>
                <a:ext cx="3676408" cy="8495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𝑄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𝑠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kumimoji="1" lang="en-US" altLang="zh-CN" sz="2000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sz="20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𝑠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kumimoji="1" lang="en-US" altLang="zh-CN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kumimoji="1" lang="en-US" altLang="zh-CN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bSup>
                            <m:sSubSup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𝑠</m:t>
                              </m:r>
                              <m:sSup>
                                <m:sSupPr>
                                  <m:ctrlPr>
                                    <a:rPr kumimoji="1" lang="en-US" altLang="zh-CN" sz="20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𝑎</m:t>
                              </m:r>
                            </m:sup>
                          </m:sSubSup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altLang="zh-CN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𝛾</m:t>
                              </m:r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𝑆</m:t>
                              </m:r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′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19" y="2105856"/>
                <a:ext cx="3676408" cy="84959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871189" y="4071450"/>
                <a:ext cx="5525872" cy="9369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𝑆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zh-CN" altLang="en-US" sz="24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kumimoji="1" lang="mr-IN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zh-CN" sz="24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2400" i="1">
                                      <a:latin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kumimoji="1" lang="en-US" altLang="zh-CN" sz="2400" i="1">
                                      <a:latin typeface="Cambria Math" charset="0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1" lang="en-US" altLang="zh-CN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kumimoji="1" lang="en-US" altLang="zh-CN" sz="2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2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kumimoji="1" lang="en-US" altLang="zh-CN" sz="2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  </m:t>
                                  </m:r>
                                  <m:r>
                                    <a:rPr kumimoji="1" lang="en-US" altLang="zh-CN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kumimoji="1" lang="en-US" altLang="zh-CN" sz="24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sz="2400" i="1">
                                          <a:latin typeface="Cambria Math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kumimoji="1" lang="en-US" altLang="zh-CN" sz="2400" i="1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i="1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𝛾</m:t>
                                      </m:r>
                                      <m:r>
                                        <a:rPr kumimoji="1" lang="en-US" altLang="zh-CN" sz="2400" i="1">
                                          <a:latin typeface="Cambria Math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sz="2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400" i="1">
                                          <a:latin typeface="Cambria Math" charset="0"/>
                                        </a:rPr>
                                        <m:t>𝑆</m:t>
                                      </m:r>
                                      <m:r>
                                        <a:rPr kumimoji="1" lang="en-US" altLang="zh-CN" sz="2400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189" y="4071450"/>
                <a:ext cx="5525872" cy="93692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435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871189" y="848213"/>
                <a:ext cx="3237425" cy="746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zh-CN" sz="2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𝑆</m:t>
                          </m:r>
                        </m:e>
                      </m:d>
                      <m:r>
                        <a:rPr kumimoji="1" lang="en-US" altLang="zh-CN" sz="20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0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20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kumimoji="1" lang="zh-CN" altLang="en-US" sz="2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r>
                            <a:rPr kumimoji="1" lang="zh-TW" alt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d>
                            <m:dPr>
                              <m:endChr m:val="|"/>
                              <m:ctrlPr>
                                <a:rPr kumimoji="1" lang="en-US" altLang="zh-TW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kumimoji="1" lang="en-US" altLang="zh-TW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e>
                          </m:d>
                          <m:r>
                            <a:rPr kumimoji="1" lang="en-US" altLang="zh-TW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  <m:r>
                            <a:rPr kumimoji="1" lang="en-US" altLang="zh-TW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) </m:t>
                          </m:r>
                          <m:sSub>
                            <m:sSubPr>
                              <m:ctrlPr>
                                <a:rPr kumimoji="1" lang="en-US" altLang="zh-CN" sz="20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kumimoji="1" lang="en-US" altLang="zh-CN" sz="2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189" y="848213"/>
                <a:ext cx="3237425" cy="74687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4518862" y="1030763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 smtClean="0">
                <a:solidFill>
                  <a:srgbClr val="FF0000"/>
                </a:solidFill>
              </a:rPr>
              <a:t>▶</a:t>
            </a:r>
            <a:r>
              <a:rPr kumimoji="1" lang="zh-TW" altLang="en-US" b="1" dirty="0" smtClean="0">
                <a:solidFill>
                  <a:srgbClr val="FF0000"/>
                </a:solidFill>
              </a:rPr>
              <a:t> 式 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1.17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518862" y="2392250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 smtClean="0">
                <a:solidFill>
                  <a:srgbClr val="FF0000"/>
                </a:solidFill>
              </a:rPr>
              <a:t>▶</a:t>
            </a:r>
            <a:r>
              <a:rPr kumimoji="1" lang="zh-TW" altLang="en-US" b="1" dirty="0" smtClean="0">
                <a:solidFill>
                  <a:srgbClr val="FF0000"/>
                </a:solidFill>
              </a:rPr>
              <a:t> 式 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1.18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5759128" y="1110466"/>
            <a:ext cx="449943" cy="2099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6858332" y="841994"/>
                <a:ext cx="3600729" cy="746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zh-CN" sz="2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′</m:t>
                          </m:r>
                        </m:e>
                      </m:d>
                      <m:r>
                        <a:rPr kumimoji="1" lang="en-US" altLang="zh-CN" sz="20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0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20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′∈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kumimoji="1" lang="zh-CN" altLang="en-US" sz="2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r>
                            <a:rPr kumimoji="1" lang="zh-TW" alt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d>
                            <m:dPr>
                              <m:endChr m:val="|"/>
                              <m:ctrlPr>
                                <a:rPr kumimoji="1" lang="en-US" altLang="zh-TW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kumimoji="1" lang="en-US" altLang="zh-TW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  <m:r>
                                <a:rPr kumimoji="1" lang="en-US" altLang="zh-TW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e>
                          </m:d>
                          <m:r>
                            <a:rPr kumimoji="1" lang="en-US" altLang="zh-TW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  <m:r>
                            <a:rPr kumimoji="1" lang="en-US" altLang="zh-TW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 ) </m:t>
                          </m:r>
                          <m:sSub>
                            <m:sSubPr>
                              <m:ctrlPr>
                                <a:rPr kumimoji="1" lang="en-US" altLang="zh-CN" sz="20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kumimoji="1" lang="en-US" altLang="zh-CN" sz="2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′,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′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332" y="841994"/>
                <a:ext cx="3600729" cy="74687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871189" y="3598952"/>
            <a:ext cx="3861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/>
              <a:t>式 </a:t>
            </a:r>
            <a:r>
              <a:rPr kumimoji="1" lang="en-US" altLang="zh-TW" sz="2000" dirty="0" smtClean="0"/>
              <a:t>1.17(a) </a:t>
            </a:r>
            <a:r>
              <a:rPr kumimoji="1" lang="zh-TW" altLang="en-US" sz="2000" dirty="0" smtClean="0"/>
              <a:t>代入</a:t>
            </a:r>
            <a:r>
              <a:rPr kumimoji="1" lang="zh-TW" altLang="en-US" sz="2000" dirty="0"/>
              <a:t>式 </a:t>
            </a:r>
            <a:r>
              <a:rPr kumimoji="1" lang="en-US" altLang="zh-TW" sz="2000" dirty="0" smtClean="0"/>
              <a:t>1.18</a:t>
            </a:r>
            <a:r>
              <a:rPr kumimoji="1" lang="zh-TW" altLang="en-US" sz="2000" dirty="0" smtClean="0"/>
              <a:t>得到：</a:t>
            </a:r>
            <a:endParaRPr kumimoji="1" lang="zh-CN" altLang="en-US" sz="2000" dirty="0"/>
          </a:p>
        </p:txBody>
      </p:sp>
      <p:cxnSp>
        <p:nvCxnSpPr>
          <p:cNvPr id="14" name="曲线连接符 13"/>
          <p:cNvCxnSpPr>
            <a:stCxn id="11" idx="2"/>
          </p:cNvCxnSpPr>
          <p:nvPr/>
        </p:nvCxnSpPr>
        <p:spPr>
          <a:xfrm rot="5400000">
            <a:off x="5402284" y="-1096468"/>
            <a:ext cx="571081" cy="594174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10459061" y="4731846"/>
            <a:ext cx="120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b="1" dirty="0" smtClean="0">
                <a:solidFill>
                  <a:srgbClr val="FF0000"/>
                </a:solidFill>
              </a:rPr>
              <a:t>▶</a:t>
            </a:r>
            <a:r>
              <a:rPr kumimoji="1" lang="zh-TW" altLang="en-US" sz="2000" b="1" dirty="0" smtClean="0">
                <a:solidFill>
                  <a:srgbClr val="FF0000"/>
                </a:solidFill>
              </a:rPr>
              <a:t> 式 </a:t>
            </a:r>
            <a:r>
              <a:rPr kumimoji="1" lang="en-US" altLang="zh-TW" sz="2000" b="1" dirty="0" smtClean="0">
                <a:solidFill>
                  <a:srgbClr val="FF0000"/>
                </a:solidFill>
              </a:rPr>
              <a:t>1.19</a:t>
            </a:r>
            <a:endParaRPr kumimoji="1" lang="zh-CN" altLang="en-US" sz="20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3365408" y="4507105"/>
                <a:ext cx="5687326" cy="8495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𝑄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𝑠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kumimoji="1" lang="en-US" altLang="zh-CN" sz="2000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</a:rPr>
                            <m:t>𝑠</m:t>
                          </m:r>
                        </m:sub>
                        <m:sup>
                          <m:r>
                            <a:rPr kumimoji="1" lang="en-US" altLang="zh-CN" sz="2000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  <m:r>
                        <a:rPr kumimoji="1" lang="en-US" altLang="zh-CN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altLang="zh-CN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kumimoji="1" lang="en-US" altLang="zh-CN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kumimoji="1" lang="en-US" altLang="zh-CN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bSup>
                            <m:sSubSup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𝑠</m:t>
                              </m:r>
                              <m:sSup>
                                <m:sSupPr>
                                  <m:ctrlPr>
                                    <a:rPr kumimoji="1" lang="en-US" altLang="zh-CN" sz="20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𝑎</m:t>
                              </m:r>
                            </m:sup>
                          </m:sSubSup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1" lang="en-US" altLang="zh-CN" sz="2000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000" i="1">
                                      <a:latin typeface="Cambria Math" charset="0"/>
                                    </a:rPr>
                                    <m:t>𝑎</m:t>
                                  </m:r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′∈</m:t>
                                  </m:r>
                                  <m:r>
                                    <a:rPr kumimoji="1" lang="en-US" altLang="zh-CN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𝐴</m:t>
                                  </m:r>
                                </m:sub>
                                <m:sup/>
                                <m:e>
                                  <m:r>
                                    <a:rPr kumimoji="1" lang="zh-CN" alt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  <m:r>
                                    <a:rPr kumimoji="1" lang="zh-TW" alt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</m:t>
                                  </m:r>
                                  <m:d>
                                    <m:dPr>
                                      <m:endChr m:val="|"/>
                                      <m:ctrlPr>
                                        <a:rPr kumimoji="1" lang="en-US" altLang="zh-TW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TW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  <m:r>
                                        <a:rPr kumimoji="1" lang="en-US" altLang="zh-TW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𝑎</m:t>
                                      </m:r>
                                      <m:r>
                                        <a:rPr kumimoji="1" lang="en-US" altLang="zh-TW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  <m:r>
                                    <a:rPr kumimoji="1" lang="en-US" altLang="zh-TW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𝑠</m:t>
                                  </m:r>
                                  <m:r>
                                    <a:rPr kumimoji="1" lang="en-US" altLang="zh-TW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′ ) </m:t>
                                  </m:r>
                                </m:e>
                              </m:nary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′,</m:t>
                              </m:r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′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408" y="4507105"/>
                <a:ext cx="5687326" cy="84959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871189" y="2172222"/>
                <a:ext cx="3676408" cy="8495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𝑄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𝑠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kumimoji="1" lang="en-US" altLang="zh-CN" sz="2000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sz="20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𝑠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kumimoji="1" lang="en-US" altLang="zh-CN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kumimoji="1" lang="en-US" altLang="zh-CN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bSup>
                            <m:sSubSup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𝑠</m:t>
                              </m:r>
                              <m:sSup>
                                <m:sSupPr>
                                  <m:ctrlPr>
                                    <a:rPr kumimoji="1" lang="en-US" altLang="zh-CN" sz="20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𝑎</m:t>
                              </m:r>
                            </m:sup>
                          </m:sSubSup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altLang="zh-CN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𝛾</m:t>
                              </m:r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𝑆</m:t>
                              </m:r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′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189" y="2172222"/>
                <a:ext cx="3676408" cy="84959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10513447" y="951059"/>
            <a:ext cx="1374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 smtClean="0">
                <a:solidFill>
                  <a:srgbClr val="FF0000"/>
                </a:solidFill>
              </a:rPr>
              <a:t>▶</a:t>
            </a:r>
            <a:r>
              <a:rPr kumimoji="1" lang="zh-TW" altLang="en-US" b="1" dirty="0" smtClean="0">
                <a:solidFill>
                  <a:srgbClr val="FF0000"/>
                </a:solidFill>
              </a:rPr>
              <a:t> 式 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1,17(a)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6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51668" y="908406"/>
            <a:ext cx="1404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i="1" dirty="0">
                <a:latin typeface="Cambria Math" charset="0"/>
              </a:rPr>
              <a:t>Conclude</a:t>
            </a:r>
            <a:endParaRPr kumimoji="1" lang="zh-CN" altLang="en-US" i="1" dirty="0">
              <a:latin typeface="Cambria Math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126387" y="4142335"/>
            <a:ext cx="4522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2400" i="1" dirty="0" smtClean="0">
                <a:latin typeface="Cambria Math" charset="0"/>
              </a:rPr>
              <a:t>We</a:t>
            </a:r>
            <a:r>
              <a:rPr kumimoji="1" lang="zh-TW" altLang="en-US" sz="2400" i="1" dirty="0" smtClean="0">
                <a:latin typeface="Cambria Math" charset="0"/>
              </a:rPr>
              <a:t>  </a:t>
            </a:r>
            <a:r>
              <a:rPr kumimoji="1" lang="en-US" altLang="zh-TW" sz="2400" i="1" dirty="0" smtClean="0">
                <a:latin typeface="Cambria Math" charset="0"/>
              </a:rPr>
              <a:t>get</a:t>
            </a:r>
            <a:r>
              <a:rPr kumimoji="1" lang="zh-TW" altLang="en-US" sz="2400" i="1" dirty="0" smtClean="0">
                <a:latin typeface="Cambria Math" charset="0"/>
              </a:rPr>
              <a:t>  </a:t>
            </a:r>
            <a:r>
              <a:rPr kumimoji="1" lang="en-US" altLang="zh-TW" sz="2400" i="1" dirty="0" smtClean="0">
                <a:latin typeface="Cambria Math" charset="0"/>
              </a:rPr>
              <a:t>two</a:t>
            </a:r>
            <a:r>
              <a:rPr kumimoji="1" lang="zh-TW" altLang="en-US" sz="2400" i="1" dirty="0" smtClean="0">
                <a:latin typeface="Cambria Math" charset="0"/>
              </a:rPr>
              <a:t>  </a:t>
            </a:r>
            <a:r>
              <a:rPr kumimoji="1" lang="en-US" altLang="zh-CN" sz="2400" i="1" dirty="0" smtClean="0">
                <a:latin typeface="Cambria Math" charset="0"/>
              </a:rPr>
              <a:t>Bellman</a:t>
            </a:r>
            <a:r>
              <a:rPr kumimoji="1" lang="zh-TW" altLang="en-US" sz="2400" i="1" dirty="0" smtClean="0">
                <a:latin typeface="Cambria Math" charset="0"/>
              </a:rPr>
              <a:t> </a:t>
            </a:r>
            <a:r>
              <a:rPr kumimoji="1" lang="en-US" altLang="zh-CN" sz="2400" i="1" dirty="0" smtClean="0">
                <a:latin typeface="Cambria Math" charset="0"/>
              </a:rPr>
              <a:t> Equation</a:t>
            </a:r>
            <a:r>
              <a:rPr kumimoji="1" lang="en-US" altLang="zh-TW" sz="2400" i="1" dirty="0" smtClean="0">
                <a:latin typeface="Cambria Math" charset="0"/>
              </a:rPr>
              <a:t>s</a:t>
            </a:r>
            <a:r>
              <a:rPr kumimoji="1" lang="en-US" altLang="zh-CN" sz="2400" i="1" dirty="0" smtClean="0">
                <a:latin typeface="Cambria Math" charset="0"/>
              </a:rPr>
              <a:t> 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1368642" y="4960729"/>
                <a:ext cx="7862444" cy="1338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zh-TW" altLang="en-US" dirty="0" smtClean="0"/>
                  <a:t>如式 </a:t>
                </a:r>
                <a:r>
                  <a:rPr kumimoji="1" lang="en-US" altLang="zh-TW" dirty="0"/>
                  <a:t>7</a:t>
                </a:r>
                <a:r>
                  <a:rPr kumimoji="1" lang="zh-TW" altLang="en-US" dirty="0" smtClean="0"/>
                  <a:t> 的未知數只有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sub>
                    </m:sSub>
                    <m:r>
                      <a:rPr kumimoji="0" lang="en-US" altLang="zh-CN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Cambria Math" charset="0"/>
                        <a:ea typeface="Cambria Math" charset="0"/>
                        <a:cs typeface="Cambria Math" charset="0"/>
                        <a:sym typeface="Helvetica Light"/>
                      </a:rPr>
                      <m:t>(</m:t>
                    </m:r>
                    <m:r>
                      <a:rPr kumimoji="0" lang="en-US" altLang="zh-CN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Cambria Math" charset="0"/>
                        <a:ea typeface="Cambria Math" charset="0"/>
                        <a:cs typeface="Cambria Math" charset="0"/>
                        <a:sym typeface="Helvetica Light"/>
                      </a:rPr>
                      <m:t>𝑠</m:t>
                    </m:r>
                    <m:r>
                      <a:rPr kumimoji="0" lang="en-US" altLang="zh-CN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Cambria Math" charset="0"/>
                        <a:ea typeface="Cambria Math" charset="0"/>
                        <a:cs typeface="Cambria Math" charset="0"/>
                        <a:sym typeface="Helvetica Light"/>
                      </a:rPr>
                      <m:t>′)</m:t>
                    </m:r>
                  </m:oMath>
                </a14:m>
                <a:r>
                  <a:rPr kumimoji="1" lang="zh-TW" altLang="en-US" dirty="0" smtClean="0"/>
                  <a:t>，如何拿未知的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sub>
                    </m:sSub>
                    <m:r>
                      <a:rPr kumimoji="0" lang="en-US" altLang="zh-CN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Cambria Math" charset="0"/>
                        <a:ea typeface="Cambria Math" charset="0"/>
                        <a:cs typeface="Cambria Math" charset="0"/>
                        <a:sym typeface="Helvetica Light"/>
                      </a:rPr>
                      <m:t>(</m:t>
                    </m:r>
                    <m:r>
                      <a:rPr kumimoji="0" lang="en-US" altLang="zh-CN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Cambria Math" charset="0"/>
                        <a:ea typeface="Cambria Math" charset="0"/>
                        <a:cs typeface="Cambria Math" charset="0"/>
                        <a:sym typeface="Helvetica Light"/>
                      </a:rPr>
                      <m:t>𝑠</m:t>
                    </m:r>
                    <m:r>
                      <a:rPr kumimoji="0" lang="en-US" altLang="zh-CN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Cambria Math" charset="0"/>
                        <a:ea typeface="Cambria Math" charset="0"/>
                        <a:cs typeface="Cambria Math" charset="0"/>
                        <a:sym typeface="Helvetica Light"/>
                      </a:rPr>
                      <m:t>′)</m:t>
                    </m:r>
                  </m:oMath>
                </a14:m>
                <a:r>
                  <a:rPr kumimoji="1" lang="zh-TW" altLang="en-US" dirty="0" smtClean="0"/>
                  <a:t> 計算當下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kumimoji="0" lang="en-US" altLang="zh-CN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  <a:sym typeface="Helvetica Light"/>
                          </a:rPr>
                        </m:ctrlPr>
                      </m:dPr>
                      <m:e>
                        <m:r>
                          <a:rPr kumimoji="0" lang="en-US" altLang="zh-CN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  <a:sym typeface="Helvetica Light"/>
                          </a:rPr>
                          <m:t>𝑠</m:t>
                        </m:r>
                      </m:e>
                    </m:d>
                  </m:oMath>
                </a14:m>
                <a:endParaRPr kumimoji="0" lang="en-US" altLang="zh-CN" b="0" u="none" strike="noStrike" cap="none" spc="0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ea typeface="Cambria Math" charset="0"/>
                  <a:cs typeface="Cambria Math" charset="0"/>
                  <a:sym typeface="Helvetica Light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zh-TW" altLang="en-US" dirty="0" smtClean="0"/>
                  <a:t>在 </a:t>
                </a:r>
                <a:r>
                  <a:rPr kumimoji="1" lang="en-US" altLang="zh-TW" dirty="0" smtClean="0"/>
                  <a:t>MDP</a:t>
                </a:r>
                <a:r>
                  <a:rPr kumimoji="1" lang="zh-TW" altLang="en-US" dirty="0" smtClean="0"/>
                  <a:t> 的問題中，這本質上是在解線性方程組。</a:t>
                </a:r>
                <a:endParaRPr kumimoji="1" lang="en-US" altLang="zh-TW" dirty="0" smtClean="0"/>
              </a:p>
              <a:p>
                <a:pPr>
                  <a:lnSpc>
                    <a:spcPct val="150000"/>
                  </a:lnSpc>
                </a:pPr>
                <a:r>
                  <a:rPr kumimoji="1" lang="zh-TW" altLang="en-US" dirty="0" smtClean="0"/>
                  <a:t>其算法利用迭代，這稱為</a:t>
                </a:r>
                <a:r>
                  <a:rPr kumimoji="1" lang="en-US" altLang="zh-TW" dirty="0" smtClean="0"/>
                  <a:t>Bootstrapping</a:t>
                </a:r>
                <a:r>
                  <a:rPr kumimoji="1" lang="zh-TW" altLang="en-US" dirty="0" smtClean="0"/>
                  <a:t>算法。</a:t>
                </a:r>
                <a:endParaRPr kumimoji="1" lang="en-US" altLang="zh-TW" dirty="0" smtClean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642" y="4960729"/>
                <a:ext cx="7862444" cy="1338828"/>
              </a:xfrm>
              <a:prstGeom prst="rect">
                <a:avLst/>
              </a:prstGeom>
              <a:blipFill rotWithShape="0">
                <a:blip r:embed="rId2"/>
                <a:stretch>
                  <a:fillRect l="-698" b="-36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9812419" y="2779552"/>
            <a:ext cx="120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b="1" dirty="0" smtClean="0">
                <a:solidFill>
                  <a:srgbClr val="FF0000"/>
                </a:solidFill>
              </a:rPr>
              <a:t>▶</a:t>
            </a:r>
            <a:r>
              <a:rPr kumimoji="1" lang="zh-TW" altLang="en-US" sz="2000" b="1" dirty="0" smtClean="0">
                <a:solidFill>
                  <a:srgbClr val="FF0000"/>
                </a:solidFill>
              </a:rPr>
              <a:t> 式 </a:t>
            </a:r>
            <a:r>
              <a:rPr kumimoji="1" lang="en-US" altLang="zh-TW" sz="2000" b="1" dirty="0" smtClean="0">
                <a:solidFill>
                  <a:srgbClr val="FF0000"/>
                </a:solidFill>
              </a:rPr>
              <a:t>1.19</a:t>
            </a:r>
            <a:endParaRPr kumimoji="1"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797115" y="1616757"/>
            <a:ext cx="12558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b="1" dirty="0" smtClean="0">
                <a:solidFill>
                  <a:srgbClr val="FF0000"/>
                </a:solidFill>
              </a:rPr>
              <a:t>▶</a:t>
            </a:r>
            <a:r>
              <a:rPr kumimoji="1" lang="zh-TW" altLang="en-US" sz="2000" b="1" dirty="0" smtClean="0">
                <a:solidFill>
                  <a:srgbClr val="FF0000"/>
                </a:solidFill>
              </a:rPr>
              <a:t> 式 </a:t>
            </a:r>
            <a:r>
              <a:rPr kumimoji="1" lang="en-US" altLang="zh-TW" sz="2000" b="1" dirty="0" smtClean="0">
                <a:solidFill>
                  <a:srgbClr val="FF0000"/>
                </a:solidFill>
              </a:rPr>
              <a:t>1.16</a:t>
            </a:r>
            <a:endParaRPr kumimoji="1" lang="zh-CN" altLang="en-US" sz="20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3543760" y="2583087"/>
                <a:ext cx="5687326" cy="8495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𝑄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𝑠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kumimoji="1" lang="en-US" altLang="zh-CN" sz="2000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</a:rPr>
                            <m:t>𝑠</m:t>
                          </m:r>
                        </m:sub>
                        <m:sup>
                          <m:r>
                            <a:rPr kumimoji="1" lang="en-US" altLang="zh-CN" sz="2000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  <m:r>
                        <a:rPr kumimoji="1" lang="en-US" altLang="zh-CN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altLang="zh-CN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kumimoji="1" lang="en-US" altLang="zh-CN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kumimoji="1" lang="en-US" altLang="zh-CN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bSup>
                            <m:sSubSup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𝑠</m:t>
                              </m:r>
                              <m:sSup>
                                <m:sSupPr>
                                  <m:ctrlPr>
                                    <a:rPr kumimoji="1" lang="en-US" altLang="zh-CN" sz="20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𝑎</m:t>
                              </m:r>
                            </m:sup>
                          </m:sSubSup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1" lang="en-US" altLang="zh-CN" sz="2000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000" i="1">
                                      <a:latin typeface="Cambria Math" charset="0"/>
                                    </a:rPr>
                                    <m:t>𝑎</m:t>
                                  </m:r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′∈</m:t>
                                  </m:r>
                                  <m:r>
                                    <a:rPr kumimoji="1" lang="en-US" altLang="zh-CN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𝐴</m:t>
                                  </m:r>
                                </m:sub>
                                <m:sup/>
                                <m:e>
                                  <m:r>
                                    <a:rPr kumimoji="1" lang="zh-CN" alt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  <m:r>
                                    <a:rPr kumimoji="1" lang="zh-TW" alt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</m:t>
                                  </m:r>
                                  <m:d>
                                    <m:dPr>
                                      <m:endChr m:val="|"/>
                                      <m:ctrlPr>
                                        <a:rPr kumimoji="1" lang="en-US" altLang="zh-TW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TW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  <m:r>
                                        <a:rPr kumimoji="1" lang="en-US" altLang="zh-TW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𝑎</m:t>
                                      </m:r>
                                      <m:r>
                                        <a:rPr kumimoji="1" lang="en-US" altLang="zh-TW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  <m:r>
                                    <a:rPr kumimoji="1" lang="en-US" altLang="zh-TW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𝑠</m:t>
                                  </m:r>
                                  <m:r>
                                    <a:rPr kumimoji="1" lang="en-US" altLang="zh-TW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′ ) </m:t>
                                  </m:r>
                                </m:e>
                              </m:nary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′,</m:t>
                              </m:r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′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760" y="2583087"/>
                <a:ext cx="5687326" cy="84959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3883764" y="1545367"/>
                <a:ext cx="4606646" cy="7808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𝑆</m:t>
                          </m:r>
                        </m:e>
                      </m:d>
                      <m:r>
                        <a:rPr kumimoji="1" lang="en-US" altLang="zh-CN" sz="20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zh-CN" altLang="en-US" sz="20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2000" b="0" i="1" smtClean="0">
                              <a:latin typeface="Cambria Math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kumimoji="1" lang="en-US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kumimoji="1" lang="mr-IN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zh-CN" sz="20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1" lang="en-US" altLang="zh-CN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kumimoji="1" lang="en-US" altLang="zh-CN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  </m:t>
                                  </m:r>
                                  <m:r>
                                    <a:rPr kumimoji="1" lang="en-US" altLang="zh-CN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zh-CN" sz="2000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000" i="1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000" i="1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𝛾</m:t>
                                      </m:r>
                                      <m: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  <m:t>𝑆</m:t>
                                      </m:r>
                                      <m: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764" y="1545367"/>
                <a:ext cx="4606646" cy="78085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83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247" y="2222678"/>
            <a:ext cx="4021138" cy="31036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239" y="2291207"/>
            <a:ext cx="3956051" cy="30351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769435" y="924448"/>
                <a:ext cx="78315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2400" i="1" dirty="0" smtClean="0">
                    <a:latin typeface="Cambria Math" charset="0"/>
                  </a:rPr>
                  <a:t>Using backup tree to show how  to get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kumimoji="1" lang="en-US" altLang="zh-CN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latin typeface="Cambria Math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kumimoji="1" lang="en-US" altLang="zh-CN" sz="2400" i="1" dirty="0" smtClean="0">
                    <a:latin typeface="Cambria Math" charset="0"/>
                  </a:rPr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zh-CN" sz="2400" i="1">
                            <a:latin typeface="Cambria Math" charset="0"/>
                          </a:rPr>
                          <m:t>𝑄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kumimoji="1" lang="en-US" altLang="zh-CN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latin typeface="Cambria Math" charset="0"/>
                          </a:rPr>
                          <m:t>𝑠</m:t>
                        </m:r>
                        <m:r>
                          <a:rPr kumimoji="1" lang="en-US" altLang="zh-CN" sz="2400" i="1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sz="2400" i="1">
                            <a:latin typeface="Cambria Math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kumimoji="1" lang="en-US" altLang="zh-CN" sz="2400" i="1" dirty="0" smtClean="0">
                    <a:latin typeface="Cambria Math" charset="0"/>
                  </a:rPr>
                  <a:t> </a:t>
                </a:r>
                <a:endParaRPr kumimoji="1" lang="zh-CN" altLang="en-US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35" y="924448"/>
                <a:ext cx="7831567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167" t="-102667" b="-13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419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98" y="1684363"/>
            <a:ext cx="4808565" cy="35325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327" y="1861212"/>
            <a:ext cx="5220484" cy="335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0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77836" y="829341"/>
            <a:ext cx="5292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400" i="1" dirty="0" smtClean="0">
                <a:latin typeface="Cambria Math" charset="0"/>
              </a:rPr>
              <a:t>How</a:t>
            </a:r>
            <a:r>
              <a:rPr kumimoji="1" lang="en-US" altLang="zh-CN" sz="2400" i="1" dirty="0" smtClean="0">
                <a:latin typeface="Cambria Math" charset="0"/>
              </a:rPr>
              <a:t> Markov Decision Process</a:t>
            </a:r>
            <a:r>
              <a:rPr kumimoji="1" lang="zh-TW" altLang="en-US" sz="2400" i="1" dirty="0" smtClean="0">
                <a:latin typeface="Cambria Math" charset="0"/>
              </a:rPr>
              <a:t> </a:t>
            </a:r>
            <a:r>
              <a:rPr kumimoji="1" lang="en-US" altLang="zh-TW" sz="2400" i="1" dirty="0" smtClean="0">
                <a:latin typeface="Cambria Math" charset="0"/>
              </a:rPr>
              <a:t>works</a:t>
            </a:r>
            <a:endParaRPr kumimoji="1" lang="en-US" altLang="zh-CN" sz="2400" b="0" i="1" dirty="0" smtClean="0">
              <a:latin typeface="Cambria Math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占位符 2"/>
              <p:cNvSpPr txBox="1">
                <a:spLocks/>
              </p:cNvSpPr>
              <p:nvPr/>
            </p:nvSpPr>
            <p:spPr>
              <a:xfrm>
                <a:off x="1150730" y="2289741"/>
                <a:ext cx="10039784" cy="9116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0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charset="0"/>
                              <a:ea typeface="Kaiti TC" charset="-120"/>
                              <a:cs typeface="Kaiti TC" charset="-12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charset="0"/>
                              <a:ea typeface="Kaiti TC" charset="-120"/>
                              <a:cs typeface="Kaiti TC" charset="-120"/>
                            </a:rPr>
                            <m:t>𝑹</m:t>
                          </m:r>
                        </m:e>
                        <m:sub>
                          <m:r>
                            <a:rPr lang="en-US" altLang="zh-CN" b="1" i="1">
                              <a:latin typeface="Cambria Math" charset="0"/>
                              <a:ea typeface="Kaiti TC" charset="-120"/>
                              <a:cs typeface="Kaiti TC" charset="-120"/>
                            </a:rPr>
                            <m:t>𝒕</m:t>
                          </m:r>
                        </m:sub>
                      </m:sSub>
                      <m:r>
                        <a:rPr lang="en-US" altLang="zh-CN" b="1">
                          <a:latin typeface="Cambria Math" charset="0"/>
                          <a:ea typeface="Kaiti TC" charset="-120"/>
                          <a:cs typeface="Kaiti TC" charset="-12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>
                              <a:latin typeface="Cambria Math" charset="0"/>
                              <a:ea typeface="Kaiti TC" charset="-120"/>
                              <a:cs typeface="Kaiti TC" charset="-12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charset="0"/>
                              <a:ea typeface="Kaiti TC" charset="-120"/>
                              <a:cs typeface="Kaiti TC" charset="-120"/>
                            </a:rPr>
                            <m:t>𝒓</m:t>
                          </m:r>
                        </m:e>
                        <m:sub>
                          <m:r>
                            <a:rPr lang="en-US" altLang="zh-CN" b="1" i="1">
                              <a:latin typeface="Cambria Math" charset="0"/>
                              <a:ea typeface="Kaiti TC" charset="-120"/>
                              <a:cs typeface="Kaiti TC" charset="-120"/>
                            </a:rPr>
                            <m:t>𝒕</m:t>
                          </m:r>
                          <m:r>
                            <a:rPr lang="en-US" altLang="zh-CN" b="1" i="1">
                              <a:latin typeface="Cambria Math" charset="0"/>
                              <a:ea typeface="Kaiti TC" charset="-120"/>
                              <a:cs typeface="Kaiti TC" charset="-120"/>
                            </a:rPr>
                            <m:t>+</m:t>
                          </m:r>
                          <m:r>
                            <a:rPr lang="en-US" altLang="zh-CN" b="1" i="1">
                              <a:latin typeface="Cambria Math" charset="0"/>
                              <a:ea typeface="Kaiti TC" charset="-120"/>
                              <a:cs typeface="Kaiti TC" charset="-12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>
                          <a:latin typeface="Cambria Math" charset="0"/>
                          <a:ea typeface="Kaiti TC" charset="-120"/>
                          <a:cs typeface="Kaiti TC" charset="-120"/>
                        </a:rPr>
                        <m:t>+ </m:t>
                      </m:r>
                      <m:r>
                        <a:rPr lang="en-US" altLang="zh-CN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𝜸</m:t>
                      </m:r>
                      <m:sSub>
                        <m:sSubPr>
                          <m:ctrlP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𝒕</m:t>
                          </m:r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 </m:t>
                      </m:r>
                      <m:sSup>
                        <m:sSupPr>
                          <m:ctrlP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𝜸</m:t>
                          </m:r>
                        </m:e>
                        <m:sup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sup>
                      </m:sSup>
                      <m:sSub>
                        <m:sSubPr>
                          <m:ctrlP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𝒕</m:t>
                          </m:r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𝜸</m:t>
                          </m:r>
                        </m:e>
                        <m:sup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𝟑</m:t>
                          </m:r>
                        </m:sup>
                      </m:sSup>
                      <m:sSub>
                        <m:sSubPr>
                          <m:ctrlP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𝒕</m:t>
                          </m:r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+…= </m:t>
                      </m:r>
                      <m:nary>
                        <m:naryPr>
                          <m:chr m:val="∑"/>
                          <m:ctrlPr>
                            <a:rPr lang="is-I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𝒌</m:t>
                          </m:r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𝟎</m:t>
                          </m:r>
                        </m:sub>
                        <m:sup>
                          <m:r>
                            <a:rPr lang="is-I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is-IS" altLang="zh-CN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is-IS" altLang="zh-CN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𝜸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𝒌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𝒕</m:t>
                              </m:r>
                              <m:r>
                                <a:rPr lang="en-US" altLang="zh-CN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𝒌</m:t>
                              </m:r>
                              <m:r>
                                <a:rPr lang="en-US" altLang="zh-CN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𝟏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文本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730" y="2289741"/>
                <a:ext cx="10039784" cy="91167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占位符 2"/>
              <p:cNvSpPr txBox="1">
                <a:spLocks/>
              </p:cNvSpPr>
              <p:nvPr/>
            </p:nvSpPr>
            <p:spPr>
              <a:xfrm>
                <a:off x="1150730" y="3514489"/>
                <a:ext cx="9357613" cy="253305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lIns="50800" tIns="50800" rIns="50800" bIns="50800" anchor="t">
                <a:normAutofit/>
              </a:bodyPr>
              <a:lstStyle>
                <a:lvl1pPr marL="0" marR="0" indent="0" algn="ctr" defTabSz="584200" rtl="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marL="0" marR="0" indent="0" algn="ctr" defTabSz="584200" rtl="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marL="0" marR="0" indent="0" algn="ctr" defTabSz="584200" rtl="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marL="0" marR="0" indent="0" algn="ctr" defTabSz="584200" rtl="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marL="0" marR="0" indent="0" algn="ctr" defTabSz="584200" rtl="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marL="2743200" marR="0" indent="-457200" algn="l" defTabSz="584200" rtl="0" latinLnBrk="0">
                  <a:lnSpc>
                    <a:spcPct val="100000"/>
                  </a:lnSpc>
                  <a:spcBef>
                    <a:spcPts val="4200"/>
                  </a:spcBef>
                  <a:spcAft>
                    <a:spcPts val="0"/>
                  </a:spcAft>
                  <a:buClrTx/>
                  <a:buSzPct val="75000"/>
                  <a:buFontTx/>
                  <a:buChar char="•"/>
                  <a:tabLst/>
                  <a:defRPr sz="38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marL="3200400" marR="0" indent="-457200" algn="l" defTabSz="584200" rtl="0" latinLnBrk="0">
                  <a:lnSpc>
                    <a:spcPct val="100000"/>
                  </a:lnSpc>
                  <a:spcBef>
                    <a:spcPts val="4200"/>
                  </a:spcBef>
                  <a:spcAft>
                    <a:spcPts val="0"/>
                  </a:spcAft>
                  <a:buClrTx/>
                  <a:buSzPct val="75000"/>
                  <a:buFontTx/>
                  <a:buChar char="•"/>
                  <a:tabLst/>
                  <a:defRPr sz="38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marL="3657600" marR="0" indent="-457200" algn="l" defTabSz="584200" rtl="0" latinLnBrk="0">
                  <a:lnSpc>
                    <a:spcPct val="100000"/>
                  </a:lnSpc>
                  <a:spcBef>
                    <a:spcPts val="4200"/>
                  </a:spcBef>
                  <a:spcAft>
                    <a:spcPts val="0"/>
                  </a:spcAft>
                  <a:buClrTx/>
                  <a:buSzPct val="75000"/>
                  <a:buFontTx/>
                  <a:buChar char="•"/>
                  <a:tabLst/>
                  <a:defRPr sz="38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marL="4114800" marR="0" indent="-457200" algn="l" defTabSz="584200" rtl="0" latinLnBrk="0">
                  <a:lnSpc>
                    <a:spcPct val="100000"/>
                  </a:lnSpc>
                  <a:spcBef>
                    <a:spcPts val="4200"/>
                  </a:spcBef>
                  <a:spcAft>
                    <a:spcPts val="0"/>
                  </a:spcAft>
                  <a:buClrTx/>
                  <a:buSzPct val="75000"/>
                  <a:buFontTx/>
                  <a:buChar char="•"/>
                  <a:tabLst/>
                  <a:defRPr sz="38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algn="l">
                  <a:lnSpc>
                    <a:spcPct val="150000"/>
                  </a:lnSpc>
                </a:pPr>
                <a:r>
                  <a:rPr kumimoji="1" lang="en-US" altLang="zh-CN" sz="2000" dirty="0" smtClean="0">
                    <a:solidFill>
                      <a:schemeClr val="tx1"/>
                    </a:solidFill>
                    <a:latin typeface="Kaiti TC" charset="-120"/>
                    <a:ea typeface="Kaiti TC" charset="-120"/>
                    <a:cs typeface="Kaiti TC" charset="-120"/>
                  </a:rPr>
                  <a:t>R </a:t>
                </a:r>
                <a:r>
                  <a:rPr kumimoji="1" lang="zh-TW" altLang="en-US" sz="2000" dirty="0" smtClean="0">
                    <a:solidFill>
                      <a:schemeClr val="tx1"/>
                    </a:solidFill>
                    <a:latin typeface="Kaiti TC" charset="-120"/>
                    <a:ea typeface="Kaiti TC" charset="-120"/>
                    <a:cs typeface="Kaiti TC" charset="-120"/>
                  </a:rPr>
                  <a:t>代表累積回報，先假設</a:t>
                </a:r>
                <a14:m>
                  <m:oMath xmlns:m="http://schemas.openxmlformats.org/officeDocument/2006/math">
                    <m:r>
                      <a:rPr lang="zh-TW" altLang="en-US" sz="2000" b="0" i="0" smtClean="0">
                        <a:solidFill>
                          <a:schemeClr val="tx1"/>
                        </a:solidFill>
                        <a:latin typeface="Cambria Math" charset="0"/>
                        <a:ea typeface="Kaiti TC" charset="-120"/>
                        <a:cs typeface="Kaiti TC" charset="-120"/>
                      </a:rPr>
                      <m:t> 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𝑹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𝒕</m:t>
                        </m:r>
                      </m:sub>
                    </m:sSub>
                  </m:oMath>
                </a14:m>
                <a:r>
                  <a:rPr kumimoji="1" lang="zh-TW" altLang="en-US" sz="2000" dirty="0" smtClean="0">
                    <a:solidFill>
                      <a:schemeClr val="tx1"/>
                    </a:solidFill>
                    <a:latin typeface="Kaiti TC" charset="-120"/>
                    <a:ea typeface="Kaiti TC" charset="-120"/>
                    <a:cs typeface="Kaiti TC" charset="-120"/>
                  </a:rPr>
                  <a:t> 代表狀態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TW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TW" altLang="en-US" sz="2000" dirty="0" smtClean="0">
                    <a:solidFill>
                      <a:schemeClr val="tx1"/>
                    </a:solidFill>
                    <a:latin typeface="Kaiti TC" charset="-120"/>
                    <a:ea typeface="Kaiti TC" charset="-120"/>
                    <a:cs typeface="Kaiti TC" charset="-120"/>
                  </a:rPr>
                  <a:t> 的在 </a:t>
                </a:r>
                <a:r>
                  <a:rPr kumimoji="1" lang="en-US" altLang="zh-TW" sz="2000" dirty="0" smtClean="0">
                    <a:solidFill>
                      <a:schemeClr val="tx1"/>
                    </a:solidFill>
                    <a:latin typeface="Kaiti TC" charset="-120"/>
                    <a:ea typeface="Kaiti TC" charset="-120"/>
                    <a:cs typeface="Kaiti TC" charset="-120"/>
                  </a:rPr>
                  <a:t>t</a:t>
                </a:r>
                <a:r>
                  <a:rPr kumimoji="1" lang="zh-TW" altLang="en-US" sz="2000" dirty="0" smtClean="0">
                    <a:solidFill>
                      <a:schemeClr val="tx1"/>
                    </a:solidFill>
                    <a:latin typeface="Kaiti TC" charset="-120"/>
                    <a:ea typeface="Kaiti TC" charset="-120"/>
                    <a:cs typeface="Kaiti TC" charset="-120"/>
                  </a:rPr>
                  <a:t> 時間的累積回報。</a:t>
                </a:r>
                <a:endParaRPr kumimoji="1" lang="en-US" altLang="zh-TW" sz="2000" dirty="0" smtClean="0">
                  <a:solidFill>
                    <a:schemeClr val="tx1"/>
                  </a:solidFill>
                  <a:latin typeface="Kaiti TC" charset="-120"/>
                  <a:ea typeface="Kaiti TC" charset="-120"/>
                  <a:cs typeface="Kaiti TC" charset="-120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kumimoji="1" lang="zh-TW" altLang="en-US" sz="2000" dirty="0" smtClean="0">
                    <a:solidFill>
                      <a:schemeClr val="tx1"/>
                    </a:solidFill>
                    <a:latin typeface="Kaiti TC" charset="-120"/>
                    <a:ea typeface="Kaiti TC" charset="-120"/>
                    <a:cs typeface="Kaiti TC" charset="-120"/>
                  </a:rPr>
                  <a:t>對於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𝑹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𝒕</m:t>
                        </m:r>
                      </m:sub>
                    </m:sSub>
                  </m:oMath>
                </a14:m>
                <a:r>
                  <a:rPr kumimoji="1" lang="zh-TW" altLang="en-US" sz="2000" dirty="0" smtClean="0">
                    <a:solidFill>
                      <a:schemeClr val="tx1"/>
                    </a:solidFill>
                    <a:latin typeface="Kaiti TC" charset="-120"/>
                    <a:ea typeface="Kaiti TC" charset="-120"/>
                    <a:cs typeface="Kaiti TC" charset="-120"/>
                  </a:rPr>
                  <a:t>，這個獎勵過程是具有時間性的，會隨著時間變化而變化</a:t>
                </a:r>
                <a:r>
                  <a:rPr kumimoji="1" lang="zh-TW" altLang="en-US" sz="2000" dirty="0">
                    <a:solidFill>
                      <a:schemeClr val="tx1"/>
                    </a:solidFill>
                    <a:latin typeface="Kaiti TC" charset="-120"/>
                    <a:ea typeface="Kaiti TC" charset="-120"/>
                    <a:cs typeface="Kaiti TC" charset="-120"/>
                  </a:rPr>
                  <a:t>，</a:t>
                </a:r>
                <a:r>
                  <a:rPr kumimoji="1" lang="zh-TW" altLang="en-US" sz="2000" dirty="0" smtClean="0">
                    <a:solidFill>
                      <a:schemeClr val="tx1"/>
                    </a:solidFill>
                    <a:latin typeface="Kaiti TC" charset="-120"/>
                    <a:ea typeface="Kaiti TC" charset="-120"/>
                    <a:cs typeface="Kaiti TC" charset="-120"/>
                  </a:rPr>
                  <a:t>因此  </a:t>
                </a:r>
                <a:r>
                  <a:rPr kumimoji="1" lang="zh-TW" altLang="en-US" sz="2000" b="1" u="sng" dirty="0" smtClean="0">
                    <a:solidFill>
                      <a:schemeClr val="tx1"/>
                    </a:solidFill>
                    <a:latin typeface="Kaiti TC" charset="-120"/>
                    <a:ea typeface="Kaiti TC" charset="-120"/>
                    <a:cs typeface="Kaiti TC" charset="-120"/>
                  </a:rPr>
                  <a:t>有多個可能的值</a:t>
                </a:r>
                <a:r>
                  <a:rPr kumimoji="1" lang="zh-TW" altLang="en-US" sz="2000" dirty="0" smtClean="0">
                    <a:solidFill>
                      <a:schemeClr val="tx1"/>
                    </a:solidFill>
                    <a:latin typeface="Kaiti TC" charset="-120"/>
                    <a:ea typeface="Kaiti TC" charset="-120"/>
                    <a:cs typeface="Kaiti TC" charset="-120"/>
                  </a:rPr>
                  <a:t>。</a:t>
                </a:r>
                <a:endParaRPr kumimoji="1" lang="en-US" altLang="zh-TW" sz="2000" dirty="0" smtClean="0">
                  <a:solidFill>
                    <a:schemeClr val="tx1"/>
                  </a:solidFill>
                  <a:latin typeface="Kaiti TC" charset="-120"/>
                  <a:ea typeface="Kaiti TC" charset="-120"/>
                  <a:cs typeface="Kaiti TC" charset="-120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kumimoji="1" lang="zh-TW" altLang="en-US" sz="2000" dirty="0" smtClean="0">
                    <a:solidFill>
                      <a:schemeClr val="tx1"/>
                    </a:solidFill>
                    <a:latin typeface="Kaiti TC" charset="-120"/>
                    <a:ea typeface="Kaiti TC" charset="-120"/>
                    <a:cs typeface="Kaiti TC" charset="-120"/>
                  </a:rPr>
                  <a:t>上式說明，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𝑹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𝒕</m:t>
                        </m:r>
                      </m:sub>
                    </m:sSub>
                  </m:oMath>
                </a14:m>
                <a:r>
                  <a:rPr kumimoji="1" lang="zh-TW" altLang="en-US" sz="2000" dirty="0" smtClean="0">
                    <a:solidFill>
                      <a:schemeClr val="tx1"/>
                    </a:solidFill>
                    <a:latin typeface="Kaiti TC" charset="-120"/>
                    <a:ea typeface="Kaiti TC" charset="-120"/>
                    <a:cs typeface="Kaiti TC" charset="-120"/>
                  </a:rPr>
                  <a:t> 需要考慮到</a:t>
                </a:r>
                <a:r>
                  <a:rPr kumimoji="1" lang="zh-TW" altLang="en-US" sz="2000" dirty="0">
                    <a:solidFill>
                      <a:schemeClr val="tx1"/>
                    </a:solidFill>
                    <a:latin typeface="Kaiti TC" charset="-120"/>
                    <a:ea typeface="Kaiti TC" charset="-120"/>
                    <a:cs typeface="Kaiti TC" charset="-120"/>
                  </a:rPr>
                  <a:t> </a:t>
                </a:r>
                <a:r>
                  <a:rPr kumimoji="1" lang="en-US" altLang="zh-TW" sz="2000" dirty="0" smtClean="0">
                    <a:solidFill>
                      <a:schemeClr val="tx1"/>
                    </a:solidFill>
                    <a:latin typeface="Kaiti TC" charset="-120"/>
                    <a:ea typeface="Kaiti TC" charset="-120"/>
                    <a:cs typeface="Kaiti TC" charset="-120"/>
                  </a:rPr>
                  <a:t>t</a:t>
                </a:r>
                <a:r>
                  <a:rPr kumimoji="1" lang="zh-TW" altLang="en-US" sz="2000" dirty="0" smtClean="0">
                    <a:solidFill>
                      <a:schemeClr val="tx1"/>
                    </a:solidFill>
                    <a:latin typeface="Kaiti TC" charset="-120"/>
                    <a:ea typeface="Kaiti TC" charset="-120"/>
                    <a:cs typeface="Kaiti TC" charset="-120"/>
                  </a:rPr>
                  <a:t> 獎勵時間後的情況。</a:t>
                </a:r>
                <a:r>
                  <a:rPr lang="en-US" altLang="zh-CN" sz="2000" b="1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𝜸</m:t>
                    </m:r>
                  </m:oMath>
                </a14:m>
                <a:r>
                  <a:rPr kumimoji="1" lang="zh-TW" altLang="en-US" sz="2000" dirty="0" smtClean="0">
                    <a:solidFill>
                      <a:schemeClr val="tx1"/>
                    </a:solidFill>
                    <a:latin typeface="Kaiti TC" charset="-120"/>
                    <a:ea typeface="Kaiti TC" charset="-120"/>
                    <a:cs typeface="Kaiti TC" charset="-120"/>
                  </a:rPr>
                  <a:t> 為折扣因子（</a:t>
                </a:r>
                <a:r>
                  <a:rPr lang="en-US" altLang="zh-CN" sz="2000" b="1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𝜸</m:t>
                    </m:r>
                  </m:oMath>
                </a14:m>
                <a:r>
                  <a:rPr kumimoji="1" lang="zh-TW" altLang="en-US" sz="2000" dirty="0">
                    <a:solidFill>
                      <a:schemeClr val="tx1"/>
                    </a:solidFill>
                    <a:latin typeface="Kaiti TC" charset="-120"/>
                    <a:ea typeface="Kaiti TC" charset="-120"/>
                    <a:cs typeface="Kaiti TC" charset="-120"/>
                  </a:rPr>
                  <a:t> </a:t>
                </a:r>
                <a:r>
                  <a:rPr kumimoji="1" lang="en-US" altLang="zh-TW" sz="2000" dirty="0" smtClean="0">
                    <a:solidFill>
                      <a:schemeClr val="tx1"/>
                    </a:solidFill>
                    <a:latin typeface="Kaiti TC" charset="-120"/>
                    <a:ea typeface="Kaiti TC" charset="-120"/>
                    <a:cs typeface="Kaiti TC" charset="-120"/>
                  </a:rPr>
                  <a:t>&lt;</a:t>
                </a:r>
                <a:r>
                  <a:rPr kumimoji="1" lang="zh-TW" altLang="en-US" sz="2000" dirty="0" smtClean="0">
                    <a:solidFill>
                      <a:schemeClr val="tx1"/>
                    </a:solidFill>
                    <a:latin typeface="Kaiti TC" charset="-120"/>
                    <a:ea typeface="Kaiti TC" charset="-120"/>
                    <a:cs typeface="Kaiti TC" charset="-120"/>
                  </a:rPr>
                  <a:t> </a:t>
                </a:r>
                <a:r>
                  <a:rPr kumimoji="1" lang="en-US" altLang="zh-TW" sz="2000" dirty="0" smtClean="0">
                    <a:solidFill>
                      <a:schemeClr val="tx1"/>
                    </a:solidFill>
                    <a:latin typeface="Kaiti TC" charset="-120"/>
                    <a:ea typeface="Kaiti TC" charset="-120"/>
                    <a:cs typeface="Kaiti TC" charset="-120"/>
                  </a:rPr>
                  <a:t>0</a:t>
                </a:r>
                <a:r>
                  <a:rPr kumimoji="1" lang="zh-TW" altLang="en-US" sz="2000" dirty="0" smtClean="0">
                    <a:solidFill>
                      <a:schemeClr val="tx1"/>
                    </a:solidFill>
                    <a:latin typeface="Kaiti TC" charset="-120"/>
                    <a:ea typeface="Kaiti TC" charset="-120"/>
                    <a:cs typeface="Kaiti TC" charset="-120"/>
                  </a:rPr>
                  <a:t>），隨著時間推移，越後面的獎勵 </a:t>
                </a:r>
                <a:r>
                  <a:rPr kumimoji="1" lang="en-US" altLang="zh-TW" sz="2000" dirty="0" smtClean="0">
                    <a:solidFill>
                      <a:schemeClr val="tx1"/>
                    </a:solidFill>
                    <a:latin typeface="Kaiti TC" charset="-120"/>
                    <a:ea typeface="Kaiti TC" charset="-120"/>
                    <a:cs typeface="Kaiti TC" charset="-120"/>
                  </a:rPr>
                  <a:t>r</a:t>
                </a:r>
                <a:r>
                  <a:rPr kumimoji="1" lang="zh-TW" altLang="en-US" sz="2000" dirty="0" smtClean="0">
                    <a:solidFill>
                      <a:schemeClr val="tx1"/>
                    </a:solidFill>
                    <a:latin typeface="Kaiti TC" charset="-120"/>
                    <a:ea typeface="Kaiti TC" charset="-120"/>
                    <a:cs typeface="Kaiti TC" charset="-120"/>
                  </a:rPr>
                  <a:t> ，對當下狀態在 </a:t>
                </a:r>
                <a:r>
                  <a:rPr kumimoji="1" lang="en-US" altLang="zh-TW" sz="2000" dirty="0" smtClean="0">
                    <a:solidFill>
                      <a:schemeClr val="tx1"/>
                    </a:solidFill>
                    <a:latin typeface="Kaiti TC" charset="-120"/>
                    <a:ea typeface="Kaiti TC" charset="-120"/>
                    <a:cs typeface="Kaiti TC" charset="-120"/>
                  </a:rPr>
                  <a:t>t</a:t>
                </a:r>
                <a:r>
                  <a:rPr kumimoji="1" lang="zh-TW" altLang="en-US" sz="2000" dirty="0" smtClean="0">
                    <a:solidFill>
                      <a:schemeClr val="tx1"/>
                    </a:solidFill>
                    <a:latin typeface="Kaiti TC" charset="-120"/>
                    <a:ea typeface="Kaiti TC" charset="-120"/>
                    <a:cs typeface="Kaiti TC" charset="-120"/>
                  </a:rPr>
                  <a:t> 時間的獎勵影響越小。</a:t>
                </a:r>
                <a:endParaRPr kumimoji="1" lang="en-US" altLang="zh-TW" sz="2000" dirty="0" smtClean="0">
                  <a:solidFill>
                    <a:schemeClr val="tx1"/>
                  </a:solidFill>
                  <a:latin typeface="Kaiti TC" charset="-120"/>
                  <a:ea typeface="Kaiti TC" charset="-120"/>
                  <a:cs typeface="Kaiti TC" charset="-120"/>
                </a:endParaRPr>
              </a:p>
            </p:txBody>
          </p:sp>
        </mc:Choice>
        <mc:Fallback xmlns="">
          <p:sp>
            <p:nvSpPr>
              <p:cNvPr id="6" name="文本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730" y="3514489"/>
                <a:ext cx="9357613" cy="2533058"/>
              </a:xfrm>
              <a:prstGeom prst="rect">
                <a:avLst/>
              </a:prstGeom>
              <a:blipFill rotWithShape="0">
                <a:blip r:embed="rId4"/>
                <a:stretch>
                  <a:fillRect l="-1107" t="-1156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150730" y="1863479"/>
                <a:ext cx="21881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000" smtClean="0"/>
                  <a:t>針對於某狀態</a:t>
                </a:r>
                <a:r>
                  <a:rPr kumimoji="1" lang="en-US" altLang="zh-TW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000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TW" sz="20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730" y="1863479"/>
                <a:ext cx="2188150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3064" t="-10769" b="-26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10307122" y="2545524"/>
            <a:ext cx="1236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>
                <a:solidFill>
                  <a:srgbClr val="FF0000"/>
                </a:solidFill>
              </a:rPr>
              <a:t>▶</a:t>
            </a:r>
            <a:r>
              <a:rPr kumimoji="1" lang="zh-TW" altLang="en-US" sz="2000" b="1" dirty="0" smtClean="0">
                <a:solidFill>
                  <a:srgbClr val="FF0000"/>
                </a:solidFill>
              </a:rPr>
              <a:t> 式 </a:t>
            </a:r>
            <a:r>
              <a:rPr kumimoji="1" lang="en-US" altLang="zh-TW" sz="2000" b="1" dirty="0" smtClean="0">
                <a:solidFill>
                  <a:srgbClr val="FF0000"/>
                </a:solidFill>
              </a:rPr>
              <a:t>1.1</a:t>
            </a:r>
            <a:endParaRPr kumimoji="1"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3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51668" y="908406"/>
            <a:ext cx="1318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i="1" dirty="0" smtClean="0">
                <a:latin typeface="Cambria Math" charset="0"/>
              </a:rPr>
              <a:t>Example</a:t>
            </a:r>
            <a:endParaRPr kumimoji="1" lang="zh-CN" altLang="en-US" i="1" dirty="0">
              <a:latin typeface="Cambria Math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95" y="2051335"/>
            <a:ext cx="5755342" cy="36004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959869" y="859425"/>
                <a:ext cx="4597541" cy="830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𝑆</m:t>
                          </m:r>
                        </m:e>
                      </m:d>
                      <m:r>
                        <a:rPr kumimoji="1" lang="en-US" altLang="zh-CN" sz="20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zh-CN" altLang="en-US" sz="20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2000" b="0" i="1" smtClean="0">
                              <a:latin typeface="Cambria Math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kumimoji="1" lang="en-US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kumimoji="1" lang="mr-IN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zh-CN" sz="20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1" lang="en-US" altLang="zh-CN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kumimoji="1" lang="en-US" altLang="zh-CN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zh-CN" sz="2000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000" i="1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000" i="1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𝛾</m:t>
                                      </m:r>
                                      <m: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  <m:t>𝑆</m:t>
                                      </m:r>
                                      <m: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869" y="859425"/>
                <a:ext cx="4597541" cy="83003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4430034" y="992614"/>
            <a:ext cx="1276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i="1" dirty="0" smtClean="0">
                <a:latin typeface="Cambria Math" charset="0"/>
              </a:rPr>
              <a:t>Base on </a:t>
            </a:r>
            <a:endParaRPr kumimoji="1" lang="zh-CN" altLang="en-US" i="1" dirty="0">
              <a:latin typeface="Cambria Math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5959869" y="2406833"/>
                <a:ext cx="5765966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zh-TW" altLang="en-US" sz="2000" dirty="0" smtClean="0">
                    <a:latin typeface="Cambria Math" charset="0"/>
                  </a:rPr>
                  <a:t>現在需解決一個</a:t>
                </a:r>
                <a:r>
                  <a:rPr kumimoji="1" lang="en-US" altLang="zh-TW" sz="2000" dirty="0" smtClean="0">
                    <a:latin typeface="Cambria Math" charset="0"/>
                  </a:rPr>
                  <a:t>MDP</a:t>
                </a:r>
                <a:r>
                  <a:rPr kumimoji="1" lang="zh-TW" altLang="en-US" sz="2000" dirty="0" smtClean="0">
                    <a:latin typeface="Cambria Math" charset="0"/>
                  </a:rPr>
                  <a:t>的問題，如圖，四個圓圈代表四個不同的狀態，正方形是終止區域，價值為</a:t>
                </a:r>
                <a:r>
                  <a:rPr kumimoji="1" lang="en-US" altLang="zh-TW" sz="2000" dirty="0" smtClean="0">
                    <a:latin typeface="Cambria Math" charset="0"/>
                  </a:rPr>
                  <a:t>0</a:t>
                </a:r>
                <a:r>
                  <a:rPr kumimoji="1" lang="zh-CN" altLang="en-US" sz="2000" dirty="0" smtClean="0">
                    <a:latin typeface="Cambria Math" charset="0"/>
                  </a:rPr>
                  <a:t>。</a:t>
                </a:r>
                <a:r>
                  <a:rPr kumimoji="1" lang="zh-TW" altLang="en-US" sz="2000" dirty="0" smtClean="0">
                    <a:latin typeface="Cambria Math" charset="0"/>
                  </a:rPr>
                  <a:t>現規定</a:t>
                </a:r>
                <a14:m>
                  <m:oMath xmlns:m="http://schemas.openxmlformats.org/officeDocument/2006/math">
                    <m:r>
                      <a:rPr kumimoji="1" lang="zh-TW" altLang="en-US" sz="20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kumimoji="1" lang="en-US" altLang="zh-CN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d>
                      <m:dPr>
                        <m:ctrlPr>
                          <a:rPr kumimoji="1" lang="en-US" altLang="zh-CN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e>
                        <m:r>
                          <a:rPr kumimoji="1" lang="en-US" altLang="zh-CN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kumimoji="1" lang="en-US" altLang="zh-TW" sz="2000" dirty="0" smtClean="0">
                    <a:latin typeface="Cambria Math" charset="0"/>
                  </a:rPr>
                  <a:t>=0.5</a:t>
                </a:r>
                <a:r>
                  <a:rPr kumimoji="1" lang="zh-TW" altLang="en-US" sz="2000" dirty="0" smtClean="0">
                    <a:latin typeface="Cambria Math" charset="0"/>
                  </a:rPr>
                  <a:t> （例如</a:t>
                </a:r>
                <a:r>
                  <a:rPr kumimoji="1" lang="en-US" altLang="zh-TW" sz="2000" dirty="0" smtClean="0">
                    <a:latin typeface="Cambria Math" charset="0"/>
                  </a:rPr>
                  <a:t>s1</a:t>
                </a:r>
                <a:r>
                  <a:rPr kumimoji="1" lang="zh-TW" altLang="en-US" sz="2000" dirty="0" smtClean="0">
                    <a:latin typeface="Cambria Math" charset="0"/>
                  </a:rPr>
                  <a:t>有 </a:t>
                </a:r>
                <a:r>
                  <a:rPr kumimoji="1" lang="en-US" altLang="zh-TW" sz="2000" dirty="0" smtClean="0">
                    <a:latin typeface="Cambria Math" charset="0"/>
                  </a:rPr>
                  <a:t>0.5</a:t>
                </a:r>
                <a:r>
                  <a:rPr kumimoji="1" lang="zh-TW" altLang="en-US" sz="2000" dirty="0" smtClean="0">
                    <a:latin typeface="Cambria Math" charset="0"/>
                  </a:rPr>
                  <a:t> 的機率到達</a:t>
                </a:r>
                <a:r>
                  <a:rPr kumimoji="1" lang="en-US" altLang="zh-TW" sz="2000" dirty="0" smtClean="0">
                    <a:latin typeface="Cambria Math" charset="0"/>
                  </a:rPr>
                  <a:t>s2</a:t>
                </a:r>
                <a:r>
                  <a:rPr kumimoji="1" lang="zh-TW" altLang="en-US" sz="2000" dirty="0" smtClean="0">
                    <a:latin typeface="Cambria Math" charset="0"/>
                  </a:rPr>
                  <a:t>，同時有 </a:t>
                </a:r>
                <a:r>
                  <a:rPr kumimoji="1" lang="en-US" altLang="zh-TW" sz="2000" dirty="0" smtClean="0">
                    <a:latin typeface="Cambria Math" charset="0"/>
                  </a:rPr>
                  <a:t>0.5</a:t>
                </a:r>
                <a:r>
                  <a:rPr kumimoji="1" lang="zh-TW" altLang="en-US" sz="2000" dirty="0" smtClean="0">
                    <a:latin typeface="Cambria Math" charset="0"/>
                  </a:rPr>
                  <a:t> 的機率會到</a:t>
                </a:r>
                <a:r>
                  <a:rPr kumimoji="1" lang="en-US" altLang="zh-TW" sz="2000" dirty="0" smtClean="0">
                    <a:latin typeface="Cambria Math" charset="0"/>
                  </a:rPr>
                  <a:t>s1</a:t>
                </a:r>
                <a:r>
                  <a:rPr kumimoji="1" lang="zh-TW" altLang="en-US" sz="2000" dirty="0" smtClean="0">
                    <a:latin typeface="Cambria Math" charset="0"/>
                  </a:rPr>
                  <a:t>），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kumimoji="1" lang="zh-TW" altLang="en-US" sz="2000" dirty="0" smtClean="0">
                    <a:latin typeface="Cambria Math" charset="0"/>
                  </a:rPr>
                  <a:t> </a:t>
                </a:r>
                <a:r>
                  <a:rPr kumimoji="1" lang="en-US" altLang="zh-TW" sz="2000" dirty="0" smtClean="0">
                    <a:latin typeface="Cambria Math" charset="0"/>
                  </a:rPr>
                  <a:t>=</a:t>
                </a:r>
                <a:r>
                  <a:rPr kumimoji="1" lang="zh-TW" altLang="en-US" sz="2000" dirty="0" smtClean="0">
                    <a:latin typeface="Cambria Math" charset="0"/>
                  </a:rPr>
                  <a:t> </a:t>
                </a:r>
                <a:r>
                  <a:rPr kumimoji="1" lang="en-US" altLang="zh-TW" sz="2000" dirty="0" smtClean="0">
                    <a:latin typeface="Cambria Math" charset="0"/>
                  </a:rPr>
                  <a:t>1</a:t>
                </a:r>
                <a:r>
                  <a:rPr kumimoji="1" lang="zh-TW" altLang="en-US" sz="2000" dirty="0" smtClean="0">
                    <a:latin typeface="Cambria Math" charset="0"/>
                  </a:rPr>
                  <a:t>。雖紅色字體也代表動作。</a:t>
                </a:r>
                <a:endParaRPr kumimoji="1" lang="en-US" altLang="zh-TW" sz="2000" dirty="0" smtClean="0">
                  <a:latin typeface="Cambria Math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zh-TW" altLang="en-US" sz="2000" dirty="0" smtClean="0">
                    <a:latin typeface="Cambria Math" charset="0"/>
                  </a:rPr>
                  <a:t>下方黑點表示某動作。</a:t>
                </a:r>
                <a:endParaRPr kumimoji="1" lang="en-US" altLang="zh-CN" sz="2000" dirty="0" smtClean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869" y="2406833"/>
                <a:ext cx="5765966" cy="2862322"/>
              </a:xfrm>
              <a:prstGeom prst="rect">
                <a:avLst/>
              </a:prstGeom>
              <a:blipFill rotWithShape="0">
                <a:blip r:embed="rId4"/>
                <a:stretch>
                  <a:fillRect l="-1163" r="-5391" b="-10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1877168" y="2759221"/>
            <a:ext cx="726332" cy="349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600" i="1" dirty="0" smtClean="0">
                <a:latin typeface="Cambria Math" charset="0"/>
              </a:rPr>
              <a:t>S1</a:t>
            </a:r>
            <a:endParaRPr kumimoji="1" lang="zh-CN" altLang="en-US" sz="1600" i="1" dirty="0">
              <a:latin typeface="Cambria Math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77168" y="3967059"/>
            <a:ext cx="726332" cy="349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600" i="1" dirty="0" smtClean="0">
                <a:latin typeface="Cambria Math" charset="0"/>
              </a:rPr>
              <a:t>S2</a:t>
            </a:r>
            <a:endParaRPr kumimoji="1" lang="zh-CN" altLang="en-US" sz="1600" i="1" dirty="0">
              <a:latin typeface="Cambria Math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98600" y="3967058"/>
            <a:ext cx="726332" cy="349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600" i="1" dirty="0" smtClean="0">
                <a:latin typeface="Cambria Math" charset="0"/>
              </a:rPr>
              <a:t>S3</a:t>
            </a:r>
            <a:endParaRPr kumimoji="1" lang="zh-CN" altLang="en-US" sz="1600" i="1" dirty="0">
              <a:latin typeface="Cambria Math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120032" y="3967057"/>
            <a:ext cx="726332" cy="349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600" i="1" dirty="0" smtClean="0">
                <a:latin typeface="Cambria Math" charset="0"/>
              </a:rPr>
              <a:t>S4</a:t>
            </a:r>
            <a:endParaRPr kumimoji="1" lang="zh-CN" altLang="en-US" sz="1600" i="1" dirty="0">
              <a:latin typeface="Cambria Math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100199" y="2770602"/>
            <a:ext cx="7263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600" i="1">
                <a:solidFill>
                  <a:srgbClr val="FF0000"/>
                </a:solidFill>
                <a:latin typeface="Cambria Math" charset="0"/>
              </a:rPr>
              <a:t>0</a:t>
            </a:r>
            <a:endParaRPr kumimoji="1" lang="zh-CN" altLang="en-US" sz="1600" i="1" dirty="0">
              <a:solidFill>
                <a:srgbClr val="FF0000"/>
              </a:solidFill>
              <a:latin typeface="Cambria Math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810934" y="1065186"/>
            <a:ext cx="1238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b="1" dirty="0" smtClean="0">
                <a:solidFill>
                  <a:srgbClr val="FF0000"/>
                </a:solidFill>
              </a:rPr>
              <a:t>▶</a:t>
            </a:r>
            <a:r>
              <a:rPr kumimoji="1" lang="zh-TW" altLang="en-US" b="1" dirty="0" smtClean="0">
                <a:solidFill>
                  <a:srgbClr val="FF0000"/>
                </a:solidFill>
              </a:rPr>
              <a:t> 式 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1.16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959869" y="1822099"/>
            <a:ext cx="5478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dirty="0" smtClean="0"/>
              <a:t>此公式隱含</a:t>
            </a:r>
            <a:r>
              <a:rPr kumimoji="1" lang="en-US" altLang="zh-TW" dirty="0" smtClean="0"/>
              <a:t>action</a:t>
            </a:r>
            <a:r>
              <a:rPr kumimoji="1" lang="zh-TW" altLang="en-US" dirty="0" smtClean="0"/>
              <a:t>帶來的價值，見推導過程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8372774" y="4603118"/>
                <a:ext cx="3676408" cy="7737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𝑄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𝑠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𝑠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bSup>
                            <m:sSubSupPr>
                              <m:ctrlPr>
                                <a:rPr kumimoji="1" lang="en-US" altLang="zh-CN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𝑠</m:t>
                              </m:r>
                              <m:sSup>
                                <m:sSupPr>
                                  <m:ctrlPr>
                                    <a:rPr kumimoji="1" lang="en-US" altLang="zh-CN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𝑎</m:t>
                              </m:r>
                            </m:sup>
                          </m:sSubSup>
                          <m:sSub>
                            <m:sSubPr>
                              <m:ctrlPr>
                                <a:rPr kumimoji="1" lang="en-US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𝛾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𝑆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′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2774" y="4603118"/>
                <a:ext cx="3676408" cy="77373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5959869" y="5269155"/>
                <a:ext cx="5478152" cy="1372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zh-TW" altLang="en-US" dirty="0" smtClean="0"/>
                  <a:t>區別在於執行紅色的動作後，如圖所示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𝑠</m:t>
                        </m:r>
                        <m:sSup>
                          <m:sSup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𝑠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kumimoji="1" lang="en-US" altLang="zh-TW" dirty="0" smtClean="0"/>
                  <a:t>=1</a:t>
                </a:r>
                <a:r>
                  <a:rPr kumimoji="1" lang="zh-TW" altLang="en-US" dirty="0" smtClean="0"/>
                  <a:t>，如在</a:t>
                </a:r>
                <a:r>
                  <a:rPr kumimoji="1" lang="en-US" altLang="zh-TW" dirty="0" smtClean="0"/>
                  <a:t>S1</a:t>
                </a:r>
                <a:r>
                  <a:rPr kumimoji="1" lang="zh-TW" altLang="en-US" dirty="0" smtClean="0"/>
                  <a:t>有</a:t>
                </a:r>
                <a:r>
                  <a:rPr kumimoji="1" lang="en-US" altLang="zh-TW" dirty="0" smtClean="0"/>
                  <a:t>0.5</a:t>
                </a:r>
                <a:r>
                  <a:rPr kumimoji="1" lang="zh-TW" altLang="en-US" dirty="0" smtClean="0"/>
                  <a:t>的機率做</a:t>
                </a:r>
                <a:r>
                  <a:rPr kumimoji="1" lang="en-US" altLang="zh-TW" i="1" dirty="0" smtClean="0">
                    <a:solidFill>
                      <a:srgbClr val="FF0000"/>
                    </a:solidFill>
                  </a:rPr>
                  <a:t>Facebook</a:t>
                </a:r>
                <a:r>
                  <a:rPr kumimoji="1" lang="zh-TW" altLang="en-US" dirty="0" smtClean="0"/>
                  <a:t>這個動作，但轉移到哪一個狀態是確定的。（題目定義的）</a:t>
                </a:r>
                <a:endParaRPr kumimoji="1" lang="en-US" altLang="zh-TW" dirty="0" smtClean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869" y="5269155"/>
                <a:ext cx="5478152" cy="1372683"/>
              </a:xfrm>
              <a:prstGeom prst="rect">
                <a:avLst/>
              </a:prstGeom>
              <a:blipFill rotWithShape="0">
                <a:blip r:embed="rId6"/>
                <a:stretch>
                  <a:fillRect l="-1002" b="-2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044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5196700" y="859573"/>
                <a:ext cx="438908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charset="0"/>
                        </a:rPr>
                        <m:t>=0.5</m:t>
                      </m:r>
                      <m:d>
                        <m:dPr>
                          <m:ctrlPr>
                            <a:rPr kumimoji="1" lang="en-US" altLang="zh-CN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−1+1∗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000" b="0" i="1" smtClean="0">
                          <a:latin typeface="Cambria Math" charset="0"/>
                        </a:rPr>
                        <m:t>+0.5(0+1∗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700" y="859573"/>
                <a:ext cx="4389087" cy="307777"/>
              </a:xfrm>
              <a:prstGeom prst="rect">
                <a:avLst/>
              </a:prstGeom>
              <a:blipFill rotWithShape="0">
                <a:blip r:embed="rId2"/>
                <a:stretch>
                  <a:fillRect l="-694" t="-2000" r="-1528" b="-3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5196700" y="1479332"/>
                <a:ext cx="458741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charset="0"/>
                        </a:rPr>
                        <m:t>=0.5</m:t>
                      </m:r>
                      <m:d>
                        <m:dPr>
                          <m:ctrlPr>
                            <a:rPr kumimoji="1" lang="en-US" altLang="zh-CN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−1+1∗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000" b="0" i="1" smtClean="0">
                          <a:latin typeface="Cambria Math" charset="0"/>
                        </a:rPr>
                        <m:t>+0.5(−2+1∗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700" y="1479332"/>
                <a:ext cx="4587410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664" t="-4000" r="-1328" b="-3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5169385" y="2069453"/>
                <a:ext cx="44164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charset="0"/>
                        </a:rPr>
                        <m:t>=0.5</m:t>
                      </m:r>
                      <m:d>
                        <m:dPr>
                          <m:ctrlPr>
                            <a:rPr kumimoji="1" lang="en-US" altLang="zh-CN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0+1∗ 0</m:t>
                          </m:r>
                        </m:e>
                      </m:d>
                      <m:r>
                        <a:rPr kumimoji="1" lang="en-US" altLang="zh-CN" sz="2000" b="0" i="1" smtClean="0">
                          <a:latin typeface="Cambria Math" charset="0"/>
                        </a:rPr>
                        <m:t>+0.5(−2+1∗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9385" y="2069453"/>
                <a:ext cx="4416402" cy="307777"/>
              </a:xfrm>
              <a:prstGeom prst="rect">
                <a:avLst/>
              </a:prstGeom>
              <a:blipFill rotWithShape="0">
                <a:blip r:embed="rId4"/>
                <a:stretch>
                  <a:fillRect t="-141176" r="-691" b="-176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5196700" y="2666081"/>
                <a:ext cx="67337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charset="0"/>
                        </a:rPr>
                        <m:t>=0.5</m:t>
                      </m:r>
                      <m:d>
                        <m:dPr>
                          <m:ctrlPr>
                            <a:rPr kumimoji="1" lang="en-US" altLang="zh-CN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10+1∗ 0</m:t>
                          </m:r>
                        </m:e>
                      </m:d>
                      <m:r>
                        <a:rPr kumimoji="1" lang="en-US" altLang="zh-CN" sz="2000" b="0" i="1" smtClean="0">
                          <a:latin typeface="Cambria Math" charset="0"/>
                        </a:rPr>
                        <m:t>+0.5 (1+0.2∗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charset="0"/>
                        </a:rPr>
                        <m:t>+0.4∗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charset="0"/>
                        </a:rPr>
                        <m:t>+0.4∗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700" y="2666081"/>
                <a:ext cx="6733702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724" t="-141176" r="-1176" b="-176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左大括号 14"/>
          <p:cNvSpPr/>
          <p:nvPr/>
        </p:nvSpPr>
        <p:spPr>
          <a:xfrm>
            <a:off x="4780547" y="1013461"/>
            <a:ext cx="388838" cy="1790895"/>
          </a:xfrm>
          <a:prstGeom prst="leftBrace">
            <a:avLst>
              <a:gd name="adj1" fmla="val 99097"/>
              <a:gd name="adj2" fmla="val 51792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左大括号 15"/>
          <p:cNvSpPr/>
          <p:nvPr/>
        </p:nvSpPr>
        <p:spPr>
          <a:xfrm>
            <a:off x="5459793" y="3835542"/>
            <a:ext cx="388838" cy="1790895"/>
          </a:xfrm>
          <a:prstGeom prst="leftBrace">
            <a:avLst>
              <a:gd name="adj1" fmla="val 99097"/>
              <a:gd name="adj2" fmla="val 51792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5993469" y="3706616"/>
                <a:ext cx="117589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charset="0"/>
                        </a:rPr>
                        <m:t>=−2.3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3469" y="3706616"/>
                <a:ext cx="1175899" cy="307777"/>
              </a:xfrm>
              <a:prstGeom prst="rect">
                <a:avLst/>
              </a:prstGeom>
              <a:blipFill rotWithShape="0">
                <a:blip r:embed="rId6"/>
                <a:stretch>
                  <a:fillRect l="-3627" r="-4145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5995070" y="4218883"/>
                <a:ext cx="11818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charset="0"/>
                        </a:rPr>
                        <m:t>=−1.3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070" y="4218883"/>
                <a:ext cx="1181862" cy="307777"/>
              </a:xfrm>
              <a:prstGeom prst="rect">
                <a:avLst/>
              </a:prstGeom>
              <a:blipFill rotWithShape="0">
                <a:blip r:embed="rId7"/>
                <a:stretch>
                  <a:fillRect l="-3608" r="-4124" b="-156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45" y="2573289"/>
            <a:ext cx="4526088" cy="35989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5989350" y="4773960"/>
                <a:ext cx="9895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charset="0"/>
                        </a:rPr>
                        <m:t>=2.7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350" y="4773960"/>
                <a:ext cx="989502" cy="307777"/>
              </a:xfrm>
              <a:prstGeom prst="rect">
                <a:avLst/>
              </a:prstGeom>
              <a:blipFill rotWithShape="0">
                <a:blip r:embed="rId9"/>
                <a:stretch>
                  <a:fillRect l="-5556" r="-4938" b="-156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6000314" y="5329038"/>
                <a:ext cx="9785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charset="0"/>
                        </a:rPr>
                        <m:t>=7.4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314" y="5329038"/>
                <a:ext cx="978538" cy="307777"/>
              </a:xfrm>
              <a:prstGeom prst="rect">
                <a:avLst/>
              </a:prstGeom>
              <a:blipFill rotWithShape="0">
                <a:blip r:embed="rId10"/>
                <a:stretch>
                  <a:fillRect l="-4969" r="-4969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/>
          <p:cNvSpPr/>
          <p:nvPr/>
        </p:nvSpPr>
        <p:spPr>
          <a:xfrm>
            <a:off x="462809" y="759230"/>
            <a:ext cx="421907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2000" dirty="0" smtClean="0"/>
              <a:t>現用方程組求得狀態價值函數的解</a:t>
            </a:r>
            <a:endParaRPr kumimoji="1" lang="en-US" altLang="zh-TW" sz="2000" dirty="0" smtClean="0"/>
          </a:p>
        </p:txBody>
      </p:sp>
    </p:spTree>
    <p:extLst>
      <p:ext uri="{BB962C8B-B14F-4D97-AF65-F5344CB8AC3E}">
        <p14:creationId xmlns:p14="http://schemas.microsoft.com/office/powerpoint/2010/main" val="113065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66" y="1482428"/>
            <a:ext cx="5218508" cy="41495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743074" y="750963"/>
                <a:ext cx="5765966" cy="5170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zh-TW" altLang="en-US" sz="2000" dirty="0" smtClean="0">
                    <a:latin typeface="Cambria Math" charset="0"/>
                  </a:rPr>
                  <a:t>對於左圖，目前是在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d>
                      <m:dPr>
                        <m:ctrlPr>
                          <a:rPr kumimoji="1" lang="en-US" altLang="zh-CN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e>
                        <m:r>
                          <a:rPr kumimoji="1" lang="en-US" altLang="zh-CN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kumimoji="1" lang="en-US" altLang="zh-TW" sz="2000" dirty="0">
                    <a:latin typeface="Cambria Math" charset="0"/>
                  </a:rPr>
                  <a:t>=0.5</a:t>
                </a:r>
                <a:r>
                  <a:rPr kumimoji="1" lang="zh-TW" altLang="en-US" sz="2000" dirty="0">
                    <a:latin typeface="Cambria Math" charset="0"/>
                  </a:rPr>
                  <a:t> </a:t>
                </a:r>
                <a:r>
                  <a:rPr kumimoji="1" lang="zh-TW" altLang="en-US" sz="2000" dirty="0" smtClean="0">
                    <a:latin typeface="Cambria Math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kumimoji="1" lang="zh-TW" altLang="en-US" sz="2000" dirty="0" smtClean="0">
                    <a:latin typeface="Cambria Math" charset="0"/>
                  </a:rPr>
                  <a:t> </a:t>
                </a:r>
                <a:r>
                  <a:rPr kumimoji="1" lang="en-US" altLang="zh-TW" sz="2000" dirty="0" smtClean="0">
                    <a:latin typeface="Cambria Math" charset="0"/>
                  </a:rPr>
                  <a:t>=1</a:t>
                </a:r>
                <a:r>
                  <a:rPr kumimoji="1" lang="zh-TW" altLang="en-US" sz="2000" dirty="0" smtClean="0">
                    <a:latin typeface="Cambria Math" charset="0"/>
                  </a:rPr>
                  <a:t> 的情況下得到的解。當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  <m:r>
                      <a:rPr lang="en-US" altLang="zh-CN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kumimoji="1" lang="zh-TW" altLang="en-US" sz="2000" dirty="0" smtClean="0">
                    <a:latin typeface="Cambria Math" charset="0"/>
                  </a:rPr>
                  <a:t> </a:t>
                </a:r>
                <a:r>
                  <a:rPr kumimoji="1" lang="en-US" altLang="zh-TW" sz="2000" dirty="0" smtClean="0">
                    <a:latin typeface="Cambria Math" charset="0"/>
                  </a:rPr>
                  <a:t>1</a:t>
                </a:r>
                <a:r>
                  <a:rPr kumimoji="1" lang="zh-TW" altLang="en-US" sz="2000" dirty="0" smtClean="0">
                    <a:latin typeface="Cambria Math" charset="0"/>
                  </a:rPr>
                  <a:t>時，各狀態的價值的值是不同的。但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kumimoji="1" lang="zh-TW" altLang="en-US" sz="2000" dirty="0" smtClean="0">
                    <a:latin typeface="Cambria Math" charset="0"/>
                  </a:rPr>
                  <a:t> 這個因子在實際解決問題的時候不會去動態改變它。</a:t>
                </a:r>
                <a:endParaRPr kumimoji="1" lang="en-US" altLang="zh-TW" sz="2000" dirty="0" smtClean="0">
                  <a:latin typeface="Cambria Math" charset="0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zh-CN" sz="2000" dirty="0">
                  <a:latin typeface="Cambria Math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zh-TW" altLang="en-US" sz="2000" dirty="0" smtClean="0">
                    <a:latin typeface="Cambria Math" charset="0"/>
                  </a:rPr>
                  <a:t>另一影響狀態價值的因素就是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d>
                      <m:dPr>
                        <m:ctrlPr>
                          <a:rPr kumimoji="1" lang="en-US" altLang="zh-CN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e>
                        <m:r>
                          <a:rPr kumimoji="1" lang="en-US" altLang="zh-CN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kumimoji="1" lang="zh-TW" altLang="en-US" sz="2000" dirty="0" smtClean="0">
                    <a:latin typeface="Cambria Math" charset="0"/>
                  </a:rPr>
                  <a:t>，而我們想要找到一個最好的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d>
                      <m:dPr>
                        <m:ctrlPr>
                          <a:rPr kumimoji="1" lang="en-US" altLang="zh-CN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e>
                        <m:r>
                          <a:rPr kumimoji="1" lang="en-US" altLang="zh-CN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kumimoji="1" lang="zh-TW" altLang="en-US" sz="2000" dirty="0" smtClean="0">
                    <a:latin typeface="Cambria Math" charset="0"/>
                  </a:rPr>
                  <a:t>，使得各個狀態的價值最大，這意味著 </a:t>
                </a:r>
                <a:r>
                  <a:rPr kumimoji="1" lang="en-US" altLang="zh-TW" sz="2000" dirty="0" smtClean="0">
                    <a:latin typeface="Cambria Math" charset="0"/>
                  </a:rPr>
                  <a:t>Total</a:t>
                </a:r>
                <a:r>
                  <a:rPr kumimoji="1" lang="zh-TW" altLang="en-US" sz="2000" dirty="0" smtClean="0">
                    <a:latin typeface="Cambria Math" charset="0"/>
                  </a:rPr>
                  <a:t> </a:t>
                </a:r>
                <a:r>
                  <a:rPr kumimoji="1" lang="en-US" altLang="zh-TW" sz="2000" dirty="0" smtClean="0">
                    <a:latin typeface="Cambria Math" charset="0"/>
                  </a:rPr>
                  <a:t>Reward</a:t>
                </a:r>
                <a:r>
                  <a:rPr kumimoji="1" lang="zh-TW" altLang="en-US" sz="2000" dirty="0" smtClean="0">
                    <a:latin typeface="Cambria Math" charset="0"/>
                  </a:rPr>
                  <a:t> 會是最大。</a:t>
                </a:r>
                <a:endParaRPr kumimoji="1" lang="en-US" altLang="zh-TW" sz="2000" dirty="0" smtClean="0">
                  <a:latin typeface="Cambria Math" charset="0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zh-TW" sz="2000" dirty="0">
                  <a:latin typeface="Cambria Math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zh-TW" altLang="en-US" sz="2000" dirty="0" smtClean="0">
                    <a:latin typeface="Cambria Math" charset="0"/>
                  </a:rPr>
                  <a:t>到此，我們已把 </a:t>
                </a:r>
                <a:r>
                  <a:rPr kumimoji="1" lang="en-US" altLang="zh-TW" sz="2000" dirty="0" smtClean="0">
                    <a:latin typeface="Cambria Math" charset="0"/>
                  </a:rPr>
                  <a:t>Max</a:t>
                </a:r>
                <a:r>
                  <a:rPr kumimoji="1" lang="zh-TW" altLang="en-US" sz="2000" dirty="0" smtClean="0">
                    <a:latin typeface="Cambria Math" charset="0"/>
                  </a:rPr>
                  <a:t> </a:t>
                </a:r>
                <a:r>
                  <a:rPr kumimoji="1" lang="en-US" altLang="zh-TW" sz="2000" dirty="0">
                    <a:latin typeface="Cambria Math" charset="0"/>
                  </a:rPr>
                  <a:t>Total</a:t>
                </a:r>
                <a:r>
                  <a:rPr kumimoji="1" lang="zh-TW" altLang="en-US" sz="2000" dirty="0">
                    <a:latin typeface="Cambria Math" charset="0"/>
                  </a:rPr>
                  <a:t> </a:t>
                </a:r>
                <a:r>
                  <a:rPr kumimoji="1" lang="en-US" altLang="zh-TW" sz="2000" dirty="0" smtClean="0">
                    <a:latin typeface="Cambria Math" charset="0"/>
                  </a:rPr>
                  <a:t>Reward</a:t>
                </a:r>
                <a:r>
                  <a:rPr kumimoji="1" lang="zh-TW" altLang="en-US" sz="2000" dirty="0" smtClean="0">
                    <a:latin typeface="Cambria Math" charset="0"/>
                  </a:rPr>
                  <a:t> 的問題轉換為</a:t>
                </a:r>
                <a:endParaRPr kumimoji="1" lang="en-US" altLang="zh-TW" sz="2000" dirty="0" smtClean="0">
                  <a:latin typeface="Cambria Math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2000" dirty="0" smtClean="0">
                    <a:latin typeface="Cambria Math" charset="0"/>
                  </a:rPr>
                  <a:t>Optimal</a:t>
                </a:r>
                <a:r>
                  <a:rPr kumimoji="1" lang="zh-TW" altLang="en-US" sz="2000" dirty="0" smtClean="0">
                    <a:latin typeface="Cambria Math" charset="0"/>
                  </a:rPr>
                  <a:t> </a:t>
                </a:r>
                <a:r>
                  <a:rPr kumimoji="1" lang="en-US" altLang="zh-TW" sz="2000" dirty="0" smtClean="0">
                    <a:latin typeface="Cambria Math" charset="0"/>
                  </a:rPr>
                  <a:t>Value</a:t>
                </a:r>
                <a:r>
                  <a:rPr kumimoji="1" lang="zh-TW" altLang="en-US" sz="2000" dirty="0" smtClean="0">
                    <a:latin typeface="Cambria Math" charset="0"/>
                  </a:rPr>
                  <a:t> </a:t>
                </a:r>
                <a:r>
                  <a:rPr kumimoji="1" lang="en-US" altLang="zh-TW" sz="2000" dirty="0" smtClean="0">
                    <a:latin typeface="Cambria Math" charset="0"/>
                  </a:rPr>
                  <a:t>Function</a:t>
                </a:r>
                <a:endParaRPr kumimoji="1" lang="en-US" altLang="zh-CN" sz="2000" dirty="0" smtClean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074" y="750963"/>
                <a:ext cx="5765966" cy="5170646"/>
              </a:xfrm>
              <a:prstGeom prst="rect">
                <a:avLst/>
              </a:prstGeom>
              <a:blipFill rotWithShape="0">
                <a:blip r:embed="rId3"/>
                <a:stretch>
                  <a:fillRect l="-10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8761044" y="6226409"/>
            <a:ext cx="31293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i="1" dirty="0" smtClean="0">
                <a:latin typeface="Cambria Math" charset="0"/>
              </a:rPr>
              <a:t>Markov Decision Process</a:t>
            </a:r>
            <a:r>
              <a:rPr kumimoji="1" lang="zh-TW" altLang="en-US" i="1" dirty="0" smtClean="0">
                <a:latin typeface="Cambria Math" charset="0"/>
              </a:rPr>
              <a:t> </a:t>
            </a:r>
            <a:r>
              <a:rPr kumimoji="1" lang="en-US" altLang="zh-TW" i="1" dirty="0" smtClean="0">
                <a:latin typeface="Cambria Math" charset="0"/>
              </a:rPr>
              <a:t>End</a:t>
            </a:r>
            <a:r>
              <a:rPr kumimoji="1" lang="zh-TW" altLang="en-US" i="1" dirty="0" smtClean="0">
                <a:latin typeface="Cambria Math" charset="0"/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818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913860" y="802815"/>
                <a:ext cx="3946897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zh-TW" altLang="en-US" sz="2000" dirty="0" smtClean="0">
                    <a:latin typeface="Cambria Math" charset="0"/>
                  </a:rPr>
                  <a:t>如何理解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zh-TW" altLang="en-US" sz="2000" b="0" i="1" smtClean="0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zh-CN" sz="2000" i="1">
                            <a:latin typeface="Cambria Math" charset="0"/>
                          </a:rPr>
                          <m:t>𝑄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𝑠</m:t>
                        </m:r>
                        <m:r>
                          <a:rPr kumimoji="1" lang="en-US" altLang="zh-CN" sz="2000" i="1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sz="2000" i="1">
                            <a:latin typeface="Cambria Math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kumimoji="1" lang="zh-TW" altLang="en-US" sz="2000" dirty="0" smtClean="0">
                    <a:latin typeface="Cambria Math" charset="0"/>
                  </a:rPr>
                  <a:t> 的意義：</a:t>
                </a:r>
                <a:endParaRPr kumimoji="1" lang="en-US" altLang="zh-CN" sz="2000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860" y="802815"/>
                <a:ext cx="3946897" cy="553998"/>
              </a:xfrm>
              <a:prstGeom prst="rect">
                <a:avLst/>
              </a:prstGeom>
              <a:blipFill rotWithShape="0">
                <a:blip r:embed="rId2"/>
                <a:stretch>
                  <a:fillRect l="-1700" t="-53846" b="-802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gent"/>
          <p:cNvSpPr/>
          <p:nvPr/>
        </p:nvSpPr>
        <p:spPr>
          <a:xfrm>
            <a:off x="8521812" y="2008877"/>
            <a:ext cx="743911" cy="477645"/>
          </a:xfrm>
          <a:prstGeom prst="roundRect">
            <a:avLst>
              <a:gd name="adj" fmla="val 17050"/>
            </a:avLst>
          </a:prstGeom>
          <a:solidFill>
            <a:schemeClr val="accent1">
              <a:lumMod val="40000"/>
              <a:lumOff val="60000"/>
            </a:schemeClr>
          </a:soli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/>
            <a:r>
              <a:rPr lang="en-US" altLang="zh-TW" sz="1800" b="0" dirty="0" smtClean="0"/>
              <a:t>goal</a:t>
            </a:r>
            <a:endParaRPr sz="1800" b="0" dirty="0"/>
          </a:p>
        </p:txBody>
      </p:sp>
      <p:sp>
        <p:nvSpPr>
          <p:cNvPr id="11" name="Agent"/>
          <p:cNvSpPr/>
          <p:nvPr/>
        </p:nvSpPr>
        <p:spPr>
          <a:xfrm>
            <a:off x="6790801" y="2008877"/>
            <a:ext cx="743911" cy="477645"/>
          </a:xfrm>
          <a:prstGeom prst="roundRect">
            <a:avLst>
              <a:gd name="adj" fmla="val 17050"/>
            </a:avLst>
          </a:prstGeom>
          <a:solidFill>
            <a:schemeClr val="accent1">
              <a:lumMod val="40000"/>
              <a:lumOff val="60000"/>
            </a:schemeClr>
          </a:soli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/>
            <a:r>
              <a:rPr lang="en-US" altLang="zh-TW" sz="1800" b="0" dirty="0" smtClean="0"/>
              <a:t>-1</a:t>
            </a:r>
            <a:endParaRPr sz="1800" b="0" dirty="0"/>
          </a:p>
        </p:txBody>
      </p:sp>
      <p:sp>
        <p:nvSpPr>
          <p:cNvPr id="12" name="Agent"/>
          <p:cNvSpPr/>
          <p:nvPr/>
        </p:nvSpPr>
        <p:spPr>
          <a:xfrm>
            <a:off x="5059790" y="2012493"/>
            <a:ext cx="743911" cy="477645"/>
          </a:xfrm>
          <a:prstGeom prst="roundRect">
            <a:avLst>
              <a:gd name="adj" fmla="val 17050"/>
            </a:avLst>
          </a:prstGeom>
          <a:solidFill>
            <a:schemeClr val="accent1">
              <a:lumMod val="40000"/>
              <a:lumOff val="60000"/>
            </a:schemeClr>
          </a:soli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/>
            <a:r>
              <a:rPr lang="en-US" altLang="zh-TW" sz="1800" b="0" dirty="0" smtClean="0"/>
              <a:t>-2</a:t>
            </a:r>
            <a:endParaRPr sz="1800" b="0" dirty="0"/>
          </a:p>
        </p:txBody>
      </p:sp>
      <p:sp>
        <p:nvSpPr>
          <p:cNvPr id="13" name="Agent"/>
          <p:cNvSpPr/>
          <p:nvPr/>
        </p:nvSpPr>
        <p:spPr>
          <a:xfrm>
            <a:off x="3328779" y="2008878"/>
            <a:ext cx="743911" cy="477645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/>
            <a:r>
              <a:rPr lang="en-US" altLang="zh-TW" sz="1800" b="0" dirty="0" smtClean="0"/>
              <a:t>-3</a:t>
            </a:r>
            <a:endParaRPr sz="18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255162" y="3413110"/>
                <a:ext cx="10301256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zh-TW" altLang="en-US" sz="2000" dirty="0" smtClean="0">
                    <a:latin typeface="Cambria Math" charset="0"/>
                  </a:rPr>
                  <a:t>現規定在某狀態裡面只能執行向左或向右的動作，各 </a:t>
                </a:r>
                <a:r>
                  <a:rPr kumimoji="1" lang="en-US" altLang="zh-TW" sz="2000" dirty="0" smtClean="0">
                    <a:latin typeface="Cambria Math" charset="0"/>
                  </a:rPr>
                  <a:t>0.5</a:t>
                </a:r>
                <a:r>
                  <a:rPr kumimoji="1" lang="zh-TW" altLang="en-US" sz="2000" dirty="0" smtClean="0">
                    <a:latin typeface="Cambria Math" charset="0"/>
                  </a:rPr>
                  <a:t> 的機率。</a:t>
                </a:r>
                <a:endParaRPr kumimoji="1" lang="en-US" altLang="zh-TW" sz="2000" dirty="0" smtClean="0">
                  <a:latin typeface="Cambria Math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zh-TW" altLang="en-US" sz="2000" dirty="0" smtClean="0">
                    <a:latin typeface="Cambria Math" charset="0"/>
                  </a:rPr>
                  <a:t>規定狀態的價值依照離終點的遠近來定義。如</a:t>
                </a:r>
                <a:r>
                  <a:rPr kumimoji="1" lang="en-US" altLang="zh-TW" sz="2000" dirty="0" smtClean="0">
                    <a:latin typeface="Cambria Math" charset="0"/>
                  </a:rPr>
                  <a:t>S1</a:t>
                </a:r>
                <a:r>
                  <a:rPr kumimoji="1" lang="zh-TW" altLang="en-US" sz="2000" dirty="0" smtClean="0">
                    <a:latin typeface="Cambria Math" charset="0"/>
                  </a:rPr>
                  <a:t>離終點 </a:t>
                </a:r>
                <a:r>
                  <a:rPr kumimoji="1" lang="en-US" altLang="zh-TW" sz="2000" dirty="0" smtClean="0">
                    <a:latin typeface="Cambria Math" charset="0"/>
                  </a:rPr>
                  <a:t>3</a:t>
                </a:r>
                <a:r>
                  <a:rPr kumimoji="1" lang="zh-TW" altLang="en-US" sz="2000" dirty="0" smtClean="0">
                    <a:latin typeface="Cambria Math" charset="0"/>
                  </a:rPr>
                  <a:t> 步，即狀態價值為</a:t>
                </a:r>
                <a:r>
                  <a:rPr kumimoji="1" lang="en-US" altLang="zh-TW" sz="2000" dirty="0" smtClean="0">
                    <a:latin typeface="Cambria Math" charset="0"/>
                  </a:rPr>
                  <a:t>-3</a:t>
                </a:r>
                <a:r>
                  <a:rPr kumimoji="1" lang="zh-TW" altLang="en-US" sz="2000" dirty="0" smtClean="0">
                    <a:latin typeface="Cambria Math" charset="0"/>
                  </a:rPr>
                  <a:t>，以此類推。</a:t>
                </a:r>
                <a:endParaRPr kumimoji="1" lang="en-US" altLang="zh-TW" sz="2000" dirty="0">
                  <a:latin typeface="Cambria Math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zh-TW" altLang="en-US" sz="2000" b="1" dirty="0" smtClean="0">
                    <a:latin typeface="Cambria Math" charset="0"/>
                  </a:rPr>
                  <a:t>不存在即時獎勵</a:t>
                </a:r>
                <a:r>
                  <a:rPr kumimoji="1" lang="zh-TW" altLang="en-US" sz="2000" dirty="0" smtClean="0">
                    <a:latin typeface="Cambria Math" charset="0"/>
                  </a:rPr>
                  <a:t>。</a:t>
                </a:r>
                <a:endParaRPr kumimoji="1" lang="en-US" altLang="zh-CN" sz="2000" dirty="0">
                  <a:latin typeface="Cambria Math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zh-TW" altLang="en-US" sz="2000" dirty="0" smtClean="0">
                    <a:latin typeface="Cambria Math" charset="0"/>
                  </a:rPr>
                  <a:t>現某人處於</a:t>
                </a:r>
                <a:r>
                  <a:rPr kumimoji="1" lang="en-US" altLang="zh-TW" sz="2000" dirty="0" smtClean="0">
                    <a:latin typeface="Cambria Math" charset="0"/>
                  </a:rPr>
                  <a:t>S2</a:t>
                </a:r>
                <a:r>
                  <a:rPr kumimoji="1" lang="zh-TW" altLang="en-US" sz="2000" dirty="0" smtClean="0">
                    <a:latin typeface="Cambria Math" charset="0"/>
                  </a:rPr>
                  <a:t>的狀態，執行向左的動作（</a:t>
                </a:r>
                <a:r>
                  <a:rPr kumimoji="1" lang="en-US" altLang="zh-TW" sz="2000" dirty="0" smtClean="0">
                    <a:latin typeface="Cambria Math" charset="0"/>
                  </a:rPr>
                  <a:t>1.0</a:t>
                </a:r>
                <a:r>
                  <a:rPr kumimoji="1" lang="zh-TW" altLang="en-US" sz="2000" dirty="0" smtClean="0">
                    <a:latin typeface="Cambria Math" charset="0"/>
                  </a:rPr>
                  <a:t> 到達</a:t>
                </a:r>
                <a:r>
                  <a:rPr kumimoji="1" lang="en-US" altLang="zh-TW" sz="2000" dirty="0" smtClean="0">
                    <a:latin typeface="Cambria Math" charset="0"/>
                  </a:rPr>
                  <a:t>S1</a:t>
                </a:r>
                <a:r>
                  <a:rPr kumimoji="1" lang="zh-TW" altLang="en-US" sz="2000" dirty="0" smtClean="0">
                    <a:latin typeface="Cambria Math" charset="0"/>
                  </a:rPr>
                  <a:t>），因此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zh-TW" altLang="en-US" sz="2000" i="1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zh-CN" sz="2000" i="1">
                            <a:latin typeface="Cambria Math" charset="0"/>
                          </a:rPr>
                          <m:t>𝑄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𝑠</m:t>
                        </m:r>
                        <m:r>
                          <a:rPr kumimoji="1" lang="en-US" altLang="zh-CN" sz="2000" i="1">
                            <a:latin typeface="Cambria Math" charset="0"/>
                          </a:rPr>
                          <m:t>,左</m:t>
                        </m:r>
                      </m:e>
                    </m:d>
                  </m:oMath>
                </a14:m>
                <a:r>
                  <a:rPr kumimoji="1" lang="zh-TW" altLang="en-US" sz="2000" dirty="0" smtClean="0">
                    <a:latin typeface="Cambria Math" charset="0"/>
                  </a:rPr>
                  <a:t> 的動作價值為 </a:t>
                </a:r>
                <a:r>
                  <a:rPr kumimoji="1" lang="en-US" altLang="zh-TW" sz="2000" dirty="0" smtClean="0">
                    <a:latin typeface="Cambria Math" charset="0"/>
                  </a:rPr>
                  <a:t>-3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zh-TW" altLang="en-US" sz="2000" dirty="0" smtClean="0">
                    <a:latin typeface="Cambria Math" charset="0"/>
                  </a:rPr>
                  <a:t>現某人處於</a:t>
                </a:r>
                <a:r>
                  <a:rPr kumimoji="1" lang="en-US" altLang="zh-TW" sz="2000" dirty="0">
                    <a:latin typeface="Cambria Math" charset="0"/>
                  </a:rPr>
                  <a:t>S2</a:t>
                </a:r>
                <a:r>
                  <a:rPr kumimoji="1" lang="zh-TW" altLang="en-US" sz="2000" dirty="0">
                    <a:latin typeface="Cambria Math" charset="0"/>
                  </a:rPr>
                  <a:t>的</a:t>
                </a:r>
                <a:r>
                  <a:rPr kumimoji="1" lang="zh-TW" altLang="en-US" sz="2000" dirty="0" smtClean="0">
                    <a:latin typeface="Cambria Math" charset="0"/>
                  </a:rPr>
                  <a:t>狀態，執行向右的動作</a:t>
                </a:r>
                <a:r>
                  <a:rPr kumimoji="1" lang="zh-TW" altLang="en-US" sz="2000" dirty="0">
                    <a:latin typeface="Cambria Math" charset="0"/>
                  </a:rPr>
                  <a:t>（</a:t>
                </a:r>
                <a:r>
                  <a:rPr kumimoji="1" lang="en-US" altLang="zh-TW" sz="2000" dirty="0" smtClean="0">
                    <a:latin typeface="Cambria Math" charset="0"/>
                  </a:rPr>
                  <a:t>1.0</a:t>
                </a:r>
                <a:r>
                  <a:rPr kumimoji="1" lang="zh-TW" altLang="en-US" sz="2000" dirty="0" smtClean="0">
                    <a:latin typeface="Cambria Math" charset="0"/>
                  </a:rPr>
                  <a:t> 到達</a:t>
                </a:r>
                <a:r>
                  <a:rPr kumimoji="1" lang="en-US" altLang="zh-TW" sz="2000" dirty="0" smtClean="0">
                    <a:latin typeface="Cambria Math" charset="0"/>
                  </a:rPr>
                  <a:t>S3</a:t>
                </a:r>
                <a:r>
                  <a:rPr kumimoji="1" lang="zh-TW" altLang="en-US" sz="2000" dirty="0" smtClean="0">
                    <a:latin typeface="Cambria Math" charset="0"/>
                  </a:rPr>
                  <a:t>），因此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zh-TW" altLang="en-US" sz="2000" i="1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zh-CN" sz="2000" i="1">
                            <a:latin typeface="Cambria Math" charset="0"/>
                          </a:rPr>
                          <m:t>𝑄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𝑠</m:t>
                        </m:r>
                        <m:r>
                          <a:rPr kumimoji="1" lang="en-US" altLang="zh-CN" sz="2000" i="1">
                            <a:latin typeface="Cambria Math" charset="0"/>
                          </a:rPr>
                          <m:t>,右</m:t>
                        </m:r>
                      </m:e>
                    </m:d>
                  </m:oMath>
                </a14:m>
                <a:r>
                  <a:rPr kumimoji="1" lang="zh-TW" altLang="en-US" sz="2000" dirty="0" smtClean="0">
                    <a:latin typeface="Cambria Math" charset="0"/>
                  </a:rPr>
                  <a:t> 的</a:t>
                </a:r>
                <a:r>
                  <a:rPr kumimoji="1" lang="zh-TW" altLang="en-US" sz="2000" dirty="0">
                    <a:latin typeface="Cambria Math" charset="0"/>
                  </a:rPr>
                  <a:t>動作價值為 </a:t>
                </a:r>
                <a:r>
                  <a:rPr kumimoji="1" lang="en-US" altLang="zh-TW" sz="2000" dirty="0" smtClean="0">
                    <a:latin typeface="Cambria Math" charset="0"/>
                  </a:rPr>
                  <a:t>-1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zh-TW" altLang="en-US" sz="2000" dirty="0" smtClean="0">
                    <a:latin typeface="Cambria Math" charset="0"/>
                  </a:rPr>
                  <a:t>此例說明不同動作的價值是有差異的，而且依賴所到達的狀態的價值。</a:t>
                </a:r>
                <a:endParaRPr kumimoji="1" lang="en-US" altLang="zh-TW" sz="2000" dirty="0" smtClean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162" y="3413110"/>
                <a:ext cx="10301256" cy="2862322"/>
              </a:xfrm>
              <a:prstGeom prst="rect">
                <a:avLst/>
              </a:prstGeom>
              <a:blipFill rotWithShape="0">
                <a:blip r:embed="rId3"/>
                <a:stretch>
                  <a:fillRect l="-651" r="-828" b="-10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3506503" y="2740361"/>
            <a:ext cx="113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mtClean="0"/>
              <a:t>S1</a:t>
            </a:r>
            <a:endParaRPr kumimoji="1"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5237514" y="2754987"/>
            <a:ext cx="113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mtClean="0"/>
              <a:t>S2</a:t>
            </a:r>
            <a:endParaRPr kumimoji="1"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6954500" y="2740361"/>
            <a:ext cx="113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mtClean="0"/>
              <a:t>S3</a:t>
            </a:r>
            <a:endParaRPr kumimoji="1"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8699536" y="2754987"/>
            <a:ext cx="113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mtClean="0"/>
              <a:t>S4</a:t>
            </a:r>
            <a:endParaRPr kumimoji="1" lang="zh-CN" altLang="en-US" dirty="0"/>
          </a:p>
        </p:txBody>
      </p:sp>
      <p:cxnSp>
        <p:nvCxnSpPr>
          <p:cNvPr id="21" name="直线箭头连接符 20"/>
          <p:cNvCxnSpPr>
            <a:stCxn id="13" idx="3"/>
            <a:endCxn id="12" idx="1"/>
          </p:cNvCxnSpPr>
          <p:nvPr/>
        </p:nvCxnSpPr>
        <p:spPr>
          <a:xfrm>
            <a:off x="4072690" y="2247701"/>
            <a:ext cx="987100" cy="36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>
            <a:stCxn id="12" idx="3"/>
            <a:endCxn id="11" idx="1"/>
          </p:cNvCxnSpPr>
          <p:nvPr/>
        </p:nvCxnSpPr>
        <p:spPr>
          <a:xfrm flipV="1">
            <a:off x="5803701" y="2247700"/>
            <a:ext cx="987100" cy="36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>
            <a:stCxn id="11" idx="3"/>
            <a:endCxn id="10" idx="1"/>
          </p:cNvCxnSpPr>
          <p:nvPr/>
        </p:nvCxnSpPr>
        <p:spPr>
          <a:xfrm>
            <a:off x="7534712" y="2247700"/>
            <a:ext cx="9871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32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246273" y="1110734"/>
                <a:ext cx="5748085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2000" dirty="0" smtClean="0"/>
                  <a:t>1.2</a:t>
                </a:r>
                <a:r>
                  <a:rPr lang="zh-TW" altLang="en-US" sz="2000" dirty="0" smtClean="0"/>
                  <a:t> 節涉及通過動作價值函數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zh-TW" altLang="en-US" sz="2000" i="1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zh-CN" sz="2000" i="1">
                            <a:latin typeface="Cambria Math" charset="0"/>
                          </a:rPr>
                          <m:t>𝑄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𝑠</m:t>
                        </m:r>
                        <m:r>
                          <a:rPr kumimoji="1" lang="en-US" altLang="zh-CN" sz="2000" i="1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sz="2000" i="1">
                            <a:latin typeface="Cambria Math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zh-TW" altLang="en-US" sz="2000" dirty="0" smtClean="0"/>
                  <a:t>，找到好的策略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zh-TW" altLang="en-US" sz="2000" dirty="0" smtClean="0"/>
                  <a:t>。此部分先跳過，完成第 </a:t>
                </a:r>
                <a:r>
                  <a:rPr lang="en-US" altLang="zh-TW" sz="2000" dirty="0" smtClean="0"/>
                  <a:t>4</a:t>
                </a:r>
                <a:r>
                  <a:rPr lang="zh-TW" altLang="en-US" sz="2000" dirty="0" smtClean="0"/>
                  <a:t> 節再回看 </a:t>
                </a:r>
                <a:r>
                  <a:rPr lang="en-US" altLang="zh-TW" sz="2000" dirty="0" smtClean="0"/>
                  <a:t>1.2</a:t>
                </a:r>
                <a:r>
                  <a:rPr lang="zh-TW" altLang="en-US" sz="2000" dirty="0" smtClean="0"/>
                  <a:t> 節的部分。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273" y="1110734"/>
                <a:ext cx="5748085" cy="1477328"/>
              </a:xfrm>
              <a:prstGeom prst="rect">
                <a:avLst/>
              </a:prstGeom>
              <a:blipFill rotWithShape="0">
                <a:blip r:embed="rId2"/>
                <a:stretch>
                  <a:fillRect l="-1060" t="-19753" r="-636" b="-24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662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41672" y="768770"/>
            <a:ext cx="47150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400" b="1" i="1" dirty="0" smtClean="0">
                <a:latin typeface="Cambria Math" charset="0"/>
              </a:rPr>
              <a:t>1.2</a:t>
            </a:r>
            <a:r>
              <a:rPr kumimoji="1" lang="zh-TW" altLang="en-US" sz="2400" b="1" i="1" dirty="0" smtClean="0">
                <a:latin typeface="Cambria Math" charset="0"/>
              </a:rPr>
              <a:t>  </a:t>
            </a:r>
            <a:r>
              <a:rPr kumimoji="1" lang="en-US" altLang="zh-TW" sz="2400" b="1" i="1" dirty="0" smtClean="0">
                <a:latin typeface="Cambria Math" charset="0"/>
              </a:rPr>
              <a:t>Define Optimal</a:t>
            </a:r>
            <a:r>
              <a:rPr kumimoji="1" lang="zh-TW" altLang="en-US" sz="2400" b="1" i="1" dirty="0" smtClean="0">
                <a:latin typeface="Cambria Math" charset="0"/>
              </a:rPr>
              <a:t> </a:t>
            </a:r>
            <a:r>
              <a:rPr kumimoji="1" lang="en-US" altLang="zh-TW" sz="2400" b="1" i="1" dirty="0">
                <a:latin typeface="Cambria Math" charset="0"/>
              </a:rPr>
              <a:t>Value</a:t>
            </a:r>
            <a:r>
              <a:rPr kumimoji="1" lang="zh-TW" altLang="en-US" sz="2400" b="1" i="1" dirty="0">
                <a:latin typeface="Cambria Math" charset="0"/>
              </a:rPr>
              <a:t> </a:t>
            </a:r>
            <a:r>
              <a:rPr kumimoji="1" lang="en-US" altLang="zh-TW" sz="2400" b="1" i="1" dirty="0">
                <a:latin typeface="Cambria Math" charset="0"/>
              </a:rPr>
              <a:t>Function</a:t>
            </a:r>
            <a:endParaRPr kumimoji="1" lang="en-US" altLang="zh-CN" sz="2400" b="1" i="1" dirty="0">
              <a:latin typeface="Cambria Math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41672" y="1587714"/>
            <a:ext cx="562329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dirty="0" smtClean="0">
                <a:latin typeface="Cambria Math" charset="0"/>
              </a:rPr>
              <a:t>Maximum</a:t>
            </a:r>
            <a:r>
              <a:rPr kumimoji="1" lang="zh-TW" altLang="en-US" dirty="0" smtClean="0">
                <a:latin typeface="Cambria Math" charset="0"/>
              </a:rPr>
              <a:t> </a:t>
            </a:r>
            <a:r>
              <a:rPr kumimoji="1" lang="en-US" altLang="zh-TW" dirty="0">
                <a:latin typeface="Cambria Math" charset="0"/>
              </a:rPr>
              <a:t>Total</a:t>
            </a:r>
            <a:r>
              <a:rPr kumimoji="1" lang="zh-TW" altLang="en-US" dirty="0">
                <a:latin typeface="Cambria Math" charset="0"/>
              </a:rPr>
              <a:t> </a:t>
            </a:r>
            <a:r>
              <a:rPr kumimoji="1" lang="en-US" altLang="zh-TW" dirty="0">
                <a:latin typeface="Cambria Math" charset="0"/>
              </a:rPr>
              <a:t>Reward</a:t>
            </a:r>
            <a:r>
              <a:rPr kumimoji="1" lang="zh-TW" altLang="en-US" dirty="0">
                <a:latin typeface="Cambria Math" charset="0"/>
              </a:rPr>
              <a:t> </a:t>
            </a:r>
            <a:r>
              <a:rPr kumimoji="1" lang="en-US" altLang="zh-TW" dirty="0" smtClean="0">
                <a:latin typeface="Cambria Math" charset="0"/>
              </a:rPr>
              <a:t>  </a:t>
            </a:r>
            <a:r>
              <a:rPr kumimoji="1" lang="zh-TW" altLang="en-US" dirty="0" smtClean="0">
                <a:latin typeface="Cambria Math" charset="0"/>
                <a:sym typeface="Wingdings"/>
              </a:rPr>
              <a:t></a:t>
            </a:r>
            <a:r>
              <a:rPr kumimoji="1" lang="en-US" altLang="zh-TW" dirty="0" smtClean="0">
                <a:latin typeface="Cambria Math" charset="0"/>
                <a:sym typeface="Wingdings"/>
              </a:rPr>
              <a:t>  </a:t>
            </a:r>
            <a:r>
              <a:rPr kumimoji="1" lang="en-US" altLang="zh-TW" dirty="0" smtClean="0">
                <a:latin typeface="Cambria Math" charset="0"/>
              </a:rPr>
              <a:t>Optimal</a:t>
            </a:r>
            <a:r>
              <a:rPr kumimoji="1" lang="zh-TW" altLang="en-US" dirty="0" smtClean="0">
                <a:latin typeface="Cambria Math" charset="0"/>
              </a:rPr>
              <a:t> </a:t>
            </a:r>
            <a:r>
              <a:rPr kumimoji="1" lang="en-US" altLang="zh-TW" dirty="0">
                <a:latin typeface="Cambria Math" charset="0"/>
              </a:rPr>
              <a:t>Value</a:t>
            </a:r>
            <a:r>
              <a:rPr kumimoji="1" lang="zh-TW" altLang="en-US" dirty="0">
                <a:latin typeface="Cambria Math" charset="0"/>
              </a:rPr>
              <a:t> </a:t>
            </a:r>
            <a:r>
              <a:rPr kumimoji="1" lang="en-US" altLang="zh-TW" dirty="0">
                <a:latin typeface="Cambria Math" charset="0"/>
              </a:rPr>
              <a:t>Function</a:t>
            </a:r>
            <a:endParaRPr kumimoji="1" lang="en-US" altLang="zh-CN" dirty="0">
              <a:latin typeface="Cambria Math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72" y="2570862"/>
            <a:ext cx="6139000" cy="29892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314661" y="1426131"/>
                <a:ext cx="4251696" cy="13388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zh-TW" altLang="en-US" dirty="0" smtClean="0">
                    <a:latin typeface="Cambria Math" charset="0"/>
                  </a:rPr>
                  <a:t>最優狀態價值函數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kumimoji="1" lang="en-US" altLang="zh-TW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kumimoji="1" lang="zh-TW" altLang="en-US" i="1" smtClean="0">
                        <a:latin typeface="Cambria Math" charset="0"/>
                      </a:rPr>
                      <m:t>表示</m:t>
                    </m:r>
                  </m:oMath>
                </a14:m>
                <a:r>
                  <a:rPr kumimoji="1" lang="zh-TW" altLang="en-US" dirty="0" smtClean="0">
                    <a:latin typeface="Cambria Math" charset="0"/>
                  </a:rPr>
                  <a:t>在從所有策略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kumimoji="1" lang="zh-TW" altLang="en-US" dirty="0" smtClean="0">
                    <a:latin typeface="Cambria Math" charset="0"/>
                  </a:rPr>
                  <a:t> 產生的狀態價值函數中，</a:t>
                </a:r>
                <a:r>
                  <a:rPr kumimoji="1" lang="zh-TW" altLang="en-US" dirty="0">
                    <a:latin typeface="Cambria Math" charset="0"/>
                  </a:rPr>
                  <a:t>使得</a:t>
                </a:r>
                <a:r>
                  <a:rPr kumimoji="1" lang="zh-TW" altLang="en-US" dirty="0" smtClean="0">
                    <a:latin typeface="Cambria Math" charset="0"/>
                  </a:rPr>
                  <a:t>狀態 </a:t>
                </a:r>
                <a:r>
                  <a:rPr kumimoji="1" lang="en-US" altLang="zh-TW" dirty="0" smtClean="0">
                    <a:latin typeface="Cambria Math" charset="0"/>
                  </a:rPr>
                  <a:t>s</a:t>
                </a:r>
                <a:r>
                  <a:rPr kumimoji="1" lang="zh-TW" altLang="en-US" dirty="0" smtClean="0">
                    <a:latin typeface="Cambria Math" charset="0"/>
                  </a:rPr>
                  <a:t> 價值最大的函數。</a:t>
                </a:r>
                <a:endParaRPr kumimoji="1" lang="en-US" altLang="zh-CN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661" y="1426131"/>
                <a:ext cx="4251696" cy="1338828"/>
              </a:xfrm>
              <a:prstGeom prst="rect">
                <a:avLst/>
              </a:prstGeom>
              <a:blipFill rotWithShape="0">
                <a:blip r:embed="rId3"/>
                <a:stretch>
                  <a:fillRect l="-1291" r="-717" b="-3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314661" y="3039525"/>
                <a:ext cx="4251696" cy="13388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zh-TW" altLang="en-US" dirty="0" smtClean="0">
                    <a:latin typeface="Cambria Math" charset="0"/>
                  </a:rPr>
                  <a:t>最優動作價值函數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kumimoji="1" lang="en-US" altLang="zh-TW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charset="0"/>
                          </a:rPr>
                          <m:t>𝑠</m:t>
                        </m:r>
                        <m:r>
                          <a:rPr kumimoji="1" lang="en-US" altLang="zh-TW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TW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kumimoji="1" lang="zh-TW" altLang="en-US" i="1" smtClean="0">
                        <a:latin typeface="Cambria Math" charset="0"/>
                      </a:rPr>
                      <m:t>表示</m:t>
                    </m:r>
                  </m:oMath>
                </a14:m>
                <a:r>
                  <a:rPr kumimoji="1" lang="zh-TW" altLang="en-US" dirty="0" smtClean="0">
                    <a:latin typeface="Cambria Math" charset="0"/>
                  </a:rPr>
                  <a:t>在從所有策略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kumimoji="1" lang="zh-TW" altLang="en-US" dirty="0" smtClean="0">
                    <a:latin typeface="Cambria Math" charset="0"/>
                  </a:rPr>
                  <a:t> 產生的動作價值函數中，使得動作價值 </a:t>
                </a:r>
                <a:r>
                  <a:rPr kumimoji="1" lang="en-US" altLang="zh-TW" dirty="0" smtClean="0">
                    <a:latin typeface="Cambria Math" charset="0"/>
                  </a:rPr>
                  <a:t>q</a:t>
                </a:r>
                <a:r>
                  <a:rPr kumimoji="1" lang="zh-TW" altLang="en-US" dirty="0" smtClean="0">
                    <a:latin typeface="Cambria Math" charset="0"/>
                  </a:rPr>
                  <a:t> 最大的函數。</a:t>
                </a:r>
                <a:endParaRPr kumimoji="1" lang="en-US" altLang="zh-CN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661" y="3039525"/>
                <a:ext cx="4251696" cy="1338828"/>
              </a:xfrm>
              <a:prstGeom prst="rect">
                <a:avLst/>
              </a:prstGeom>
              <a:blipFill rotWithShape="0">
                <a:blip r:embed="rId4"/>
                <a:stretch>
                  <a:fillRect l="-1291" b="-36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7314661" y="4652920"/>
            <a:ext cx="4251696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dirty="0" smtClean="0">
                <a:latin typeface="Cambria Math" charset="0"/>
              </a:rPr>
              <a:t>若能找到最優的價值函數，意味著找到了每個狀態最優的價值，</a:t>
            </a:r>
            <a:r>
              <a:rPr kumimoji="1" lang="en-US" altLang="zh-TW" dirty="0" smtClean="0">
                <a:latin typeface="Cambria Math" charset="0"/>
              </a:rPr>
              <a:t>MDP</a:t>
            </a:r>
            <a:r>
              <a:rPr kumimoji="1" lang="zh-TW" altLang="en-US" dirty="0" smtClean="0">
                <a:latin typeface="Cambria Math" charset="0"/>
              </a:rPr>
              <a:t>問題得以解決。</a:t>
            </a:r>
            <a:endParaRPr kumimoji="1" lang="en-US" altLang="zh-CN" dirty="0">
              <a:latin typeface="Cambria Math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417650" y="3646750"/>
            <a:ext cx="15834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400" b="1" dirty="0" smtClean="0">
                <a:solidFill>
                  <a:srgbClr val="FF0000"/>
                </a:solidFill>
              </a:rPr>
              <a:t>▶</a:t>
            </a:r>
            <a:r>
              <a:rPr kumimoji="1" lang="zh-TW" altLang="en-US" sz="1400" b="1" dirty="0" smtClean="0">
                <a:solidFill>
                  <a:srgbClr val="FF0000"/>
                </a:solidFill>
              </a:rPr>
              <a:t> 式</a:t>
            </a:r>
            <a:r>
              <a:rPr kumimoji="1" lang="en-US" altLang="zh-TW" sz="1400" b="1" dirty="0" smtClean="0">
                <a:solidFill>
                  <a:srgbClr val="FF0000"/>
                </a:solidFill>
              </a:rPr>
              <a:t>  1.2.1</a:t>
            </a:r>
            <a:endParaRPr kumimoji="1"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417650" y="4876526"/>
            <a:ext cx="14245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400" b="1" dirty="0" smtClean="0">
                <a:solidFill>
                  <a:srgbClr val="FF0000"/>
                </a:solidFill>
              </a:rPr>
              <a:t>▶</a:t>
            </a:r>
            <a:r>
              <a:rPr kumimoji="1" lang="zh-TW" altLang="en-US" sz="1400" b="1" dirty="0" smtClean="0">
                <a:solidFill>
                  <a:srgbClr val="FF0000"/>
                </a:solidFill>
              </a:rPr>
              <a:t> 式</a:t>
            </a:r>
            <a:r>
              <a:rPr kumimoji="1" lang="en-US" altLang="zh-TW" sz="1400" b="1" dirty="0" smtClean="0">
                <a:solidFill>
                  <a:srgbClr val="FF0000"/>
                </a:solidFill>
              </a:rPr>
              <a:t>  1.2.2</a:t>
            </a:r>
            <a:endParaRPr kumimoji="1" lang="zh-CN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29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51" y="1646056"/>
            <a:ext cx="5438675" cy="308008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119384" y="1338617"/>
            <a:ext cx="33134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2000" i="1" dirty="0" smtClean="0">
                <a:latin typeface="Cambria Math" charset="0"/>
              </a:rPr>
              <a:t>Bellman Optimal</a:t>
            </a:r>
            <a:r>
              <a:rPr kumimoji="1" lang="zh-TW" altLang="en-US" sz="2000" i="1" dirty="0" smtClean="0">
                <a:latin typeface="Cambria Math" charset="0"/>
              </a:rPr>
              <a:t> </a:t>
            </a:r>
            <a:r>
              <a:rPr kumimoji="1" lang="en-US" altLang="zh-TW" sz="2000" i="1" dirty="0" smtClean="0">
                <a:latin typeface="Cambria Math" charset="0"/>
              </a:rPr>
              <a:t>Value for V</a:t>
            </a:r>
            <a:r>
              <a:rPr kumimoji="1" lang="zh-TW" altLang="en-US" sz="2000" i="1" dirty="0" smtClean="0">
                <a:latin typeface="Cambria Math" charset="0"/>
              </a:rPr>
              <a:t> </a:t>
            </a:r>
            <a:endParaRPr lang="zh-CN" altLang="en-US" sz="20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665" y="2325607"/>
            <a:ext cx="3466492" cy="2464133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238665" y="1338617"/>
            <a:ext cx="32701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2000" i="1" dirty="0" smtClean="0">
                <a:latin typeface="Cambria Math" charset="0"/>
              </a:rPr>
              <a:t>Bellman Optimal</a:t>
            </a:r>
            <a:r>
              <a:rPr kumimoji="1" lang="zh-TW" altLang="en-US" sz="2000" i="1" dirty="0" smtClean="0">
                <a:latin typeface="Cambria Math" charset="0"/>
              </a:rPr>
              <a:t> </a:t>
            </a:r>
            <a:r>
              <a:rPr kumimoji="1" lang="en-US" altLang="zh-TW" sz="2000" i="1" dirty="0" smtClean="0">
                <a:latin typeface="Cambria Math" charset="0"/>
              </a:rPr>
              <a:t>Value for Q</a:t>
            </a:r>
            <a:endParaRPr lang="zh-CN" altLang="en-US" sz="2000" dirty="0"/>
          </a:p>
        </p:txBody>
      </p:sp>
      <p:sp>
        <p:nvSpPr>
          <p:cNvPr id="12" name="矩形 11"/>
          <p:cNvSpPr/>
          <p:nvPr/>
        </p:nvSpPr>
        <p:spPr>
          <a:xfrm>
            <a:off x="593498" y="4942295"/>
            <a:ext cx="386276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dirty="0" smtClean="0">
                <a:latin typeface="Cambria Math" charset="0"/>
              </a:rPr>
              <a:t>這並不是推導出來的，是必然的結果</a:t>
            </a:r>
            <a:endParaRPr kumimoji="1" lang="en-US" altLang="zh-CN" dirty="0">
              <a:latin typeface="Cambria Math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4788961" y="5047515"/>
                <a:ext cx="2805283" cy="4026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∗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zh-CN" sz="2000" b="0" i="1" smtClean="0">
                          <a:latin typeface="Cambria Math" charset="0"/>
                        </a:rPr>
                        <m:t>𝑠</m:t>
                      </m:r>
                      <m:r>
                        <a:rPr kumimoji="1" lang="en-US" altLang="zh-CN" sz="2000" b="0" i="1" smtClean="0">
                          <a:latin typeface="Cambria Math" charset="0"/>
                        </a:rPr>
                        <m:t>)=</m:t>
                      </m:r>
                      <m:func>
                        <m:funcPr>
                          <m:ctrlPr>
                            <a:rPr kumimoji="1" lang="mr-IN" altLang="zh-CN" sz="20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mr-IN" altLang="zh-CN" sz="20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mr-IN" altLang="zh-CN" sz="2000" b="0" i="0" smtClean="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961" y="5047515"/>
                <a:ext cx="2805283" cy="402611"/>
              </a:xfrm>
              <a:prstGeom prst="rect">
                <a:avLst/>
              </a:prstGeom>
              <a:blipFill rotWithShape="0">
                <a:blip r:embed="rId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10226550" y="5060562"/>
            <a:ext cx="14245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b="1" dirty="0" smtClean="0">
                <a:solidFill>
                  <a:srgbClr val="FF0000"/>
                </a:solidFill>
              </a:rPr>
              <a:t>▶</a:t>
            </a:r>
            <a:r>
              <a:rPr kumimoji="1" lang="zh-TW" altLang="en-US" b="1" dirty="0" smtClean="0">
                <a:solidFill>
                  <a:srgbClr val="FF0000"/>
                </a:solidFill>
              </a:rPr>
              <a:t> 式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  1.2.3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4290281" y="5596006"/>
                <a:ext cx="3802644" cy="8495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𝑠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kumimoji="1" lang="en-US" altLang="zh-CN" sz="2000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</a:rPr>
                            <m:t>𝑠</m:t>
                          </m:r>
                        </m:sub>
                        <m:sup>
                          <m:r>
                            <a:rPr kumimoji="1" lang="en-US" altLang="zh-CN" sz="2000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  <m:r>
                        <a:rPr kumimoji="1" lang="en-US" altLang="zh-CN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altLang="zh-CN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kumimoji="1" lang="en-US" altLang="zh-CN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kumimoji="1" lang="en-US" altLang="zh-CN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bSup>
                            <m:sSubSup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𝑠</m:t>
                              </m:r>
                              <m:sSup>
                                <m:sSupPr>
                                  <m:ctrlPr>
                                    <a:rPr kumimoji="1" lang="en-US" altLang="zh-CN" sz="20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𝑎</m:t>
                              </m:r>
                            </m:sup>
                          </m:sSubSup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′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0281" y="5596006"/>
                <a:ext cx="3802644" cy="84959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/>
          <p:cNvSpPr/>
          <p:nvPr/>
        </p:nvSpPr>
        <p:spPr>
          <a:xfrm>
            <a:off x="10226551" y="5836136"/>
            <a:ext cx="14245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b="1" dirty="0" smtClean="0">
                <a:solidFill>
                  <a:srgbClr val="FF0000"/>
                </a:solidFill>
              </a:rPr>
              <a:t>▶</a:t>
            </a:r>
            <a:r>
              <a:rPr kumimoji="1" lang="zh-TW" altLang="en-US" b="1" dirty="0" smtClean="0">
                <a:solidFill>
                  <a:srgbClr val="FF0000"/>
                </a:solidFill>
              </a:rPr>
              <a:t> 式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  1.2.4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458992" y="521066"/>
                <a:ext cx="78223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2400" i="1" dirty="0" smtClean="0">
                    <a:latin typeface="Cambria Math" charset="0"/>
                  </a:rPr>
                  <a:t>Using backup tree to show how  to get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kumimoji="1" lang="en-US" altLang="zh-CN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kumimoji="1" lang="en-US" altLang="zh-CN" sz="2400" i="1" dirty="0" smtClean="0">
                    <a:latin typeface="Cambria Math" charset="0"/>
                  </a:rPr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zh-CN" sz="2400" b="0" i="1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kumimoji="1" lang="en-US" altLang="zh-CN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latin typeface="Cambria Math" charset="0"/>
                          </a:rPr>
                          <m:t>𝑠</m:t>
                        </m:r>
                        <m:r>
                          <a:rPr kumimoji="1" lang="en-US" altLang="zh-CN" sz="2400" i="1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sz="2400" i="1">
                            <a:latin typeface="Cambria Math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kumimoji="1" lang="en-US" altLang="zh-CN" sz="2400" i="1" dirty="0" smtClean="0">
                    <a:latin typeface="Cambria Math" charset="0"/>
                  </a:rPr>
                  <a:t> </a:t>
                </a:r>
                <a:endParaRPr kumimoji="1" lang="zh-CN" altLang="en-US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92" y="521066"/>
                <a:ext cx="7822334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1169" t="-100000" b="-132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729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65" y="1278494"/>
            <a:ext cx="4175004" cy="329581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19748" y="810135"/>
            <a:ext cx="30105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b="1" dirty="0" smtClean="0">
                <a:solidFill>
                  <a:srgbClr val="FF0000"/>
                </a:solidFill>
              </a:rPr>
              <a:t>▶</a:t>
            </a:r>
            <a:r>
              <a:rPr kumimoji="1" lang="zh-TW" altLang="en-US" b="1" dirty="0" smtClean="0">
                <a:solidFill>
                  <a:srgbClr val="FF0000"/>
                </a:solidFill>
              </a:rPr>
              <a:t>  式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 1.2.4 </a:t>
            </a:r>
            <a:r>
              <a:rPr kumimoji="1" lang="zh-TW" altLang="en-US" b="1" dirty="0">
                <a:solidFill>
                  <a:srgbClr val="FF0000"/>
                </a:solidFill>
              </a:rPr>
              <a:t>代</a:t>
            </a:r>
            <a:r>
              <a:rPr kumimoji="1" lang="zh-TW" altLang="en-US" b="1" dirty="0" smtClean="0">
                <a:solidFill>
                  <a:srgbClr val="FF0000"/>
                </a:solidFill>
              </a:rPr>
              <a:t>入 式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  1.2.3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775" y="1480169"/>
            <a:ext cx="3963923" cy="28924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3174508" y="4828988"/>
                <a:ext cx="5454315" cy="7572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∗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zh-CN" sz="2000" b="0" i="1" smtClean="0">
                          <a:latin typeface="Cambria Math" charset="0"/>
                        </a:rPr>
                        <m:t>𝑠</m:t>
                      </m:r>
                      <m:r>
                        <a:rPr kumimoji="1" lang="en-US" altLang="zh-CN" sz="2000" b="0" i="1" smtClean="0">
                          <a:latin typeface="Cambria Math" charset="0"/>
                        </a:rPr>
                        <m:t>)=</m:t>
                      </m:r>
                      <m:func>
                        <m:funcPr>
                          <m:ctrlPr>
                            <a:rPr kumimoji="1" lang="mr-IN" altLang="zh-CN" sz="20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mr-IN" altLang="zh-CN" sz="20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mr-IN" altLang="zh-CN" sz="2000" b="0" i="0" smtClean="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𝑎</m:t>
                              </m:r>
                            </m:sup>
                          </m:sSubSup>
                          <m:r>
                            <a:rPr kumimoji="1" lang="en-US" altLang="zh-TW" sz="2000" b="0" i="1" smtClean="0">
                              <a:latin typeface="Cambria Math" charset="0"/>
                            </a:rPr>
                            <m:t>+</m:t>
                          </m:r>
                        </m:e>
                      </m:func>
                      <m:r>
                        <a:rPr lang="en-US" altLang="zh-CN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kumimoji="1" lang="en-US" altLang="zh-CN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kumimoji="1" lang="en-US" altLang="zh-CN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bSup>
                            <m:sSubSup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𝑠</m:t>
                              </m:r>
                              <m:sSup>
                                <m:sSupPr>
                                  <m:ctrlPr>
                                    <a:rPr kumimoji="1" lang="en-US" altLang="zh-CN" sz="20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𝑎</m:t>
                              </m:r>
                            </m:sup>
                          </m:sSubSup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altLang="zh-CN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′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508" y="4828988"/>
                <a:ext cx="5454315" cy="75725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10222073" y="5007562"/>
            <a:ext cx="11352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2000" b="1" dirty="0">
                <a:solidFill>
                  <a:srgbClr val="FF0000"/>
                </a:solidFill>
              </a:rPr>
              <a:t>式</a:t>
            </a:r>
            <a:r>
              <a:rPr kumimoji="1" lang="en-US" altLang="zh-TW" sz="2000" b="1" dirty="0">
                <a:solidFill>
                  <a:srgbClr val="FF0000"/>
                </a:solidFill>
              </a:rPr>
              <a:t> </a:t>
            </a:r>
            <a:r>
              <a:rPr kumimoji="1" lang="en-US" altLang="zh-TW" sz="2000" b="1" dirty="0" smtClean="0">
                <a:solidFill>
                  <a:srgbClr val="FF0000"/>
                </a:solidFill>
              </a:rPr>
              <a:t>1.2.5 </a:t>
            </a:r>
            <a:endParaRPr lang="zh-CN" altLang="en-US" sz="2000" dirty="0"/>
          </a:p>
        </p:txBody>
      </p:sp>
      <p:sp>
        <p:nvSpPr>
          <p:cNvPr id="10" name="矩形 9"/>
          <p:cNvSpPr/>
          <p:nvPr/>
        </p:nvSpPr>
        <p:spPr>
          <a:xfrm>
            <a:off x="6738460" y="856161"/>
            <a:ext cx="30105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b="1" dirty="0" smtClean="0">
                <a:solidFill>
                  <a:srgbClr val="FF0000"/>
                </a:solidFill>
              </a:rPr>
              <a:t>▶</a:t>
            </a:r>
            <a:r>
              <a:rPr kumimoji="1" lang="zh-TW" altLang="en-US" b="1" dirty="0" smtClean="0">
                <a:solidFill>
                  <a:srgbClr val="FF0000"/>
                </a:solidFill>
              </a:rPr>
              <a:t>  式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 1.2.3 </a:t>
            </a:r>
            <a:r>
              <a:rPr kumimoji="1" lang="zh-TW" altLang="en-US" b="1" dirty="0">
                <a:solidFill>
                  <a:srgbClr val="FF0000"/>
                </a:solidFill>
              </a:rPr>
              <a:t>代</a:t>
            </a:r>
            <a:r>
              <a:rPr kumimoji="1" lang="zh-TW" altLang="en-US" b="1" dirty="0" smtClean="0">
                <a:solidFill>
                  <a:srgbClr val="FF0000"/>
                </a:solidFill>
              </a:rPr>
              <a:t>入 式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  1.2.4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773482" y="5780210"/>
                <a:ext cx="4470262" cy="8495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𝑠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kumimoji="1" lang="en-US" altLang="zh-CN" sz="2000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</a:rPr>
                            <m:t>𝑠</m:t>
                          </m:r>
                        </m:sub>
                        <m:sup>
                          <m:r>
                            <a:rPr kumimoji="1" lang="en-US" altLang="zh-CN" sz="2000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  <m:r>
                        <a:rPr kumimoji="1" lang="en-US" altLang="zh-CN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altLang="zh-CN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kumimoji="1" lang="en-US" altLang="zh-CN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kumimoji="1" lang="en-US" altLang="zh-CN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bSup>
                            <m:sSubSup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𝑠</m:t>
                              </m:r>
                              <m:sSup>
                                <m:sSupPr>
                                  <m:ctrlPr>
                                    <a:rPr kumimoji="1" lang="en-US" altLang="zh-CN" sz="20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𝑎</m:t>
                              </m:r>
                            </m:sup>
                          </m:sSubSup>
                          <m:func>
                            <m:funcPr>
                              <m:ctrlPr>
                                <a:rPr kumimoji="1" lang="mr-IN" altLang="zh-CN" sz="2000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mr-IN" altLang="zh-CN" sz="2000" i="1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mr-IN" altLang="zh-CN" sz="200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𝑎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CN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′</m:t>
                              </m:r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′</m:t>
                              </m:r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482" y="5780210"/>
                <a:ext cx="4470262" cy="84959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10222074" y="5873320"/>
            <a:ext cx="11352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2000" b="1" dirty="0">
                <a:solidFill>
                  <a:srgbClr val="FF0000"/>
                </a:solidFill>
              </a:rPr>
              <a:t>式</a:t>
            </a:r>
            <a:r>
              <a:rPr kumimoji="1" lang="en-US" altLang="zh-TW" sz="2000" b="1" dirty="0">
                <a:solidFill>
                  <a:srgbClr val="FF0000"/>
                </a:solidFill>
              </a:rPr>
              <a:t> </a:t>
            </a:r>
            <a:r>
              <a:rPr kumimoji="1" lang="en-US" altLang="zh-TW" sz="2000" b="1" dirty="0" smtClean="0">
                <a:solidFill>
                  <a:srgbClr val="FF0000"/>
                </a:solidFill>
              </a:rPr>
              <a:t>1.2.6 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5101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705920" y="571931"/>
                <a:ext cx="2562305" cy="442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∗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zh-CN" sz="2000" b="0" i="1" smtClean="0">
                          <a:latin typeface="Cambria Math" charset="0"/>
                        </a:rPr>
                        <m:t>𝑠</m:t>
                      </m:r>
                      <m:r>
                        <a:rPr kumimoji="1" lang="en-US" altLang="zh-CN" sz="2000" b="0" i="1" smtClean="0">
                          <a:latin typeface="Cambria Math" charset="0"/>
                        </a:rPr>
                        <m:t>)=</m:t>
                      </m:r>
                      <m:func>
                        <m:funcPr>
                          <m:ctrlPr>
                            <a:rPr kumimoji="1" lang="mr-IN" altLang="zh-CN" sz="20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mr-IN" altLang="zh-CN" sz="20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mr-IN" altLang="zh-CN" sz="2000" b="0" i="0" smtClean="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20" y="571931"/>
                <a:ext cx="2562305" cy="442365"/>
              </a:xfrm>
              <a:prstGeom prst="rect">
                <a:avLst/>
              </a:prstGeom>
              <a:blipFill rotWithShape="0">
                <a:blip r:embed="rId2"/>
                <a:stretch>
                  <a:fillRect l="-714" r="-2857" b="-20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246105" y="3581800"/>
                <a:ext cx="3421937" cy="4026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kumimoji="1" lang="mr-IN" altLang="zh-CN" sz="20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mr-IN" altLang="zh-CN" sz="20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mr-IN" altLang="zh-CN" sz="2000" b="0" i="0" smtClean="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l-GR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Ε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CN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|"/>
                              <m:ctrlPr>
                                <a:rPr kumimoji="1" lang="en-US" altLang="zh-CN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latin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</m:d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105" y="3581800"/>
                <a:ext cx="3421937" cy="402611"/>
              </a:xfrm>
              <a:prstGeom prst="rect">
                <a:avLst/>
              </a:prstGeom>
              <a:blipFill rotWithShape="0">
                <a:blip r:embed="rId3"/>
                <a:stretch>
                  <a:fillRect t="-109091" r="-1068" b="-1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1225732" y="4067182"/>
                <a:ext cx="4681774" cy="8395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kumimoji="1" lang="mr-IN" altLang="zh-CN" sz="200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mr-IN" altLang="zh-CN" sz="200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mr-IN" altLang="zh-CN" sz="2000" b="0" i="0" smtClean="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zh-TW" alt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kumimoji="1" lang="en-US" altLang="zh-CN" sz="2000" i="1">
                              <a:latin typeface="Cambria Math" charset="0"/>
                            </a:rPr>
                            <m:t> [</m:t>
                          </m:r>
                          <m:nary>
                            <m:naryPr>
                              <m:chr m:val="∑"/>
                              <m:ctrlPr>
                                <a:rPr kumimoji="1" lang="is-IS" altLang="zh-CN" sz="20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sz="2000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kumimoji="1" lang="is-IS" altLang="zh-CN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1" lang="is-IS" altLang="zh-CN" sz="20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is-IS" altLang="zh-CN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kumimoji="1" lang="en-US" altLang="zh-CN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+</m:t>
                                  </m:r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 |</m:t>
                              </m:r>
                              <m:sSub>
                                <m:sSubPr>
                                  <m:ctrlPr>
                                    <a:rPr kumimoji="1" lang="en-US" altLang="zh-CN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𝑆</m:t>
                              </m:r>
                            </m:e>
                          </m:nary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732" y="4067182"/>
                <a:ext cx="4681774" cy="83952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225732" y="4950744"/>
                <a:ext cx="5437443" cy="8395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kumimoji="1" lang="mr-IN" altLang="zh-CN" sz="200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mr-IN" altLang="zh-CN" sz="200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mr-IN" altLang="zh-CN" sz="2000" b="0" i="0" smtClean="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zh-TW" alt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kumimoji="1" lang="en-US" altLang="zh-CN" sz="2000" i="1">
                              <a:latin typeface="Cambria Math" charset="0"/>
                            </a:rPr>
                            <m:t> [</m:t>
                          </m:r>
                          <m:sSub>
                            <m:sSubPr>
                              <m:ctrlPr>
                                <a:rPr kumimoji="1" lang="en-US" altLang="zh-CN" sz="20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kumimoji="1" lang="is-IS" altLang="zh-CN" sz="20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sz="2000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kumimoji="1" lang="is-IS" altLang="zh-CN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1" lang="is-IS" altLang="zh-CN" sz="20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is-IS" altLang="zh-CN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kumimoji="1" lang="en-US" altLang="zh-CN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+</m:t>
                                  </m:r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+2</m:t>
                                  </m:r>
                                </m:sub>
                              </m:sSub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 |</m:t>
                              </m:r>
                              <m:sSub>
                                <m:sSubPr>
                                  <m:ctrlPr>
                                    <a:rPr kumimoji="1" lang="en-US" altLang="zh-CN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𝑆</m:t>
                              </m:r>
                            </m:e>
                          </m:nary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732" y="4950744"/>
                <a:ext cx="5437443" cy="83952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1332659" y="1230446"/>
                <a:ext cx="4714047" cy="4026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kumimoji="1" lang="mr-IN" altLang="zh-CN" sz="20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mr-IN" altLang="zh-CN" sz="200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mr-IN" altLang="zh-CN" sz="2000" b="0" i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1"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kumimoji="1" lang="en-US" altLang="zh-CN" sz="2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𝐸</m:t>
                          </m:r>
                          <m:r>
                            <a:rPr kumimoji="1" lang="en-US" altLang="zh-CN" sz="20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|"/>
                              <m:ctrlPr>
                                <a:rPr kumimoji="1" lang="en-US" altLang="zh-CN" sz="200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00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kumimoji="1"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kumimoji="1" lang="is-IS" altLang="zh-CN" sz="20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zh-CN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zh-TW" alt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</m:e>
                          </m:d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kumimoji="1" lang="en-US" altLang="zh-CN" sz="20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sz="20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kumimoji="1" lang="en-US" altLang="zh-CN" sz="20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𝑆</m:t>
                          </m:r>
                          <m:r>
                            <a:rPr kumimoji="1" lang="en-US" altLang="zh-CN" sz="2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kumimoji="1" lang="en-US" altLang="zh-CN" sz="2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𝑎</m:t>
                          </m:r>
                          <m:r>
                            <a:rPr kumimoji="1" lang="en-US" altLang="zh-CN" sz="2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kumimoji="1"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2659" y="1230446"/>
                <a:ext cx="4714047" cy="402611"/>
              </a:xfrm>
              <a:prstGeom prst="rect">
                <a:avLst/>
              </a:prstGeom>
              <a:blipFill rotWithShape="0">
                <a:blip r:embed="rId6"/>
                <a:stretch>
                  <a:fillRect l="-517" t="-109091" r="-1811" b="-1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1332659" y="1703266"/>
                <a:ext cx="3331040" cy="7572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kumimoji="1" lang="mr-IN" altLang="zh-CN" sz="20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mr-IN" altLang="zh-CN" sz="20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mr-IN" altLang="zh-CN" sz="2000" b="0" i="0" smtClean="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𝑎</m:t>
                              </m:r>
                            </m:sup>
                          </m:sSubSup>
                          <m:r>
                            <a:rPr kumimoji="1" lang="en-US" altLang="zh-CN" sz="2000" i="1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kumimoji="1" lang="en-US" altLang="zh-CN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kumimoji="1" lang="en-US" altLang="zh-CN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kumimoji="1" lang="en-US" altLang="zh-CN" sz="20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𝑎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kumimoji="1" lang="en-US" altLang="zh-CN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lang="en-US" altLang="zh-CN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𝛾</m:t>
                                  </m:r>
                                  <m:r>
                                    <a:rPr lang="en-US" altLang="zh-CN" sz="2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  <m:r>
                                    <a:rPr kumimoji="1" lang="en-US" altLang="zh-CN" sz="2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2659" y="1703266"/>
                <a:ext cx="3331040" cy="75725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1246106" y="6038603"/>
                <a:ext cx="4558603" cy="4026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kumimoji="1" lang="mr-IN" altLang="zh-CN" sz="200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mr-IN" altLang="zh-CN" sz="200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mr-IN" altLang="zh-CN" sz="2000" b="0" i="0" smtClean="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zh-TW" alt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kumimoji="1" lang="en-US" altLang="zh-CN" sz="2000" i="1">
                              <a:latin typeface="Cambria Math" charset="0"/>
                            </a:rPr>
                            <m:t> [</m:t>
                          </m:r>
                          <m:sSub>
                            <m:sSubPr>
                              <m:ctrlPr>
                                <a:rPr kumimoji="1" lang="en-US" altLang="zh-CN" sz="20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|  </m:t>
                              </m:r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sz="2000" i="1">
                              <a:latin typeface="Cambria Math" charset="0"/>
                            </a:rPr>
                            <m:t>=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𝑆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106" y="6038603"/>
                <a:ext cx="4558603" cy="402611"/>
              </a:xfrm>
              <a:prstGeom prst="rect">
                <a:avLst/>
              </a:prstGeom>
              <a:blipFill rotWithShape="0">
                <a:blip r:embed="rId8"/>
                <a:stretch>
                  <a:fillRect t="-109091" r="-535" b="-1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637622" y="2859794"/>
                <a:ext cx="2607033" cy="4423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∗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zh-CN" sz="2000" b="0" i="1" smtClean="0">
                          <a:latin typeface="Cambria Math" charset="0"/>
                        </a:rPr>
                        <m:t>𝑠</m:t>
                      </m:r>
                      <m:r>
                        <a:rPr kumimoji="1" lang="en-US" altLang="zh-CN" sz="2000" b="0" i="1" smtClean="0">
                          <a:latin typeface="Cambria Math" charset="0"/>
                        </a:rPr>
                        <m:t>)=</m:t>
                      </m:r>
                      <m:func>
                        <m:funcPr>
                          <m:ctrlPr>
                            <a:rPr kumimoji="1" lang="mr-IN" altLang="zh-CN" sz="20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mr-IN" altLang="zh-CN" sz="20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mr-IN" altLang="zh-CN" sz="2000" b="0" i="0" smtClean="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22" y="2859794"/>
                <a:ext cx="2607033" cy="442365"/>
              </a:xfrm>
              <a:prstGeom prst="rect">
                <a:avLst/>
              </a:prstGeom>
              <a:blipFill rotWithShape="0">
                <a:blip r:embed="rId9"/>
                <a:stretch>
                  <a:fillRect r="-2108" b="-191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417095" y="336883"/>
            <a:ext cx="6246080" cy="22633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7094" y="2767698"/>
            <a:ext cx="11117180" cy="3854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811" y="336883"/>
            <a:ext cx="5292914" cy="22825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8742833" y="3019813"/>
                <a:ext cx="2562305" cy="442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∗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zh-CN" sz="2000" b="0" i="1" smtClean="0">
                          <a:latin typeface="Cambria Math" charset="0"/>
                        </a:rPr>
                        <m:t>𝑠</m:t>
                      </m:r>
                      <m:r>
                        <a:rPr kumimoji="1" lang="en-US" altLang="zh-CN" sz="2000" b="0" i="1" smtClean="0">
                          <a:latin typeface="Cambria Math" charset="0"/>
                        </a:rPr>
                        <m:t>)=</m:t>
                      </m:r>
                      <m:func>
                        <m:funcPr>
                          <m:ctrlPr>
                            <a:rPr kumimoji="1" lang="mr-IN" altLang="zh-CN" sz="20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mr-IN" altLang="zh-CN" sz="20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mr-IN" altLang="zh-CN" sz="2000" b="0" i="0" smtClean="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2833" y="3019813"/>
                <a:ext cx="2562305" cy="442365"/>
              </a:xfrm>
              <a:prstGeom prst="rect">
                <a:avLst/>
              </a:prstGeom>
              <a:blipFill rotWithShape="0">
                <a:blip r:embed="rId11"/>
                <a:stretch>
                  <a:fillRect l="-475" r="-2613" b="-191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8305264" y="3584301"/>
            <a:ext cx="2999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 smtClean="0"/>
              <a:t>說明要訪問過</a:t>
            </a:r>
            <a:r>
              <a:rPr kumimoji="1" lang="zh-TW" altLang="en-US" sz="2000" smtClean="0"/>
              <a:t>所有的動作</a:t>
            </a:r>
            <a:endParaRPr kumimoji="1" lang="zh-CN" altLang="en-US" sz="2000" dirty="0"/>
          </a:p>
        </p:txBody>
      </p:sp>
      <p:sp>
        <p:nvSpPr>
          <p:cNvPr id="16" name="矩形 15"/>
          <p:cNvSpPr/>
          <p:nvPr/>
        </p:nvSpPr>
        <p:spPr>
          <a:xfrm>
            <a:off x="4974729" y="3567258"/>
            <a:ext cx="1071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mtClean="0"/>
              <a:t>定義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053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6043921" y="1180969"/>
                <a:ext cx="2562305" cy="442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∗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zh-CN" sz="2000" b="0" i="1" smtClean="0">
                          <a:latin typeface="Cambria Math" charset="0"/>
                        </a:rPr>
                        <m:t>𝑠</m:t>
                      </m:r>
                      <m:r>
                        <a:rPr kumimoji="1" lang="en-US" altLang="zh-CN" sz="2000" b="0" i="1" smtClean="0">
                          <a:latin typeface="Cambria Math" charset="0"/>
                        </a:rPr>
                        <m:t>)=</m:t>
                      </m:r>
                      <m:func>
                        <m:funcPr>
                          <m:ctrlPr>
                            <a:rPr kumimoji="1" lang="mr-IN" altLang="zh-CN" sz="20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mr-IN" altLang="zh-CN" sz="20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mr-IN" altLang="zh-CN" sz="2000" b="0" i="0" smtClean="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921" y="1180969"/>
                <a:ext cx="2562305" cy="442365"/>
              </a:xfrm>
              <a:prstGeom prst="rect">
                <a:avLst/>
              </a:prstGeom>
              <a:blipFill rotWithShape="0">
                <a:blip r:embed="rId3"/>
                <a:stretch>
                  <a:fillRect l="-475" t="-1389" r="-2613" b="-20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670660" y="1839484"/>
                <a:ext cx="4714047" cy="4026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kumimoji="1" lang="mr-IN" altLang="zh-CN" sz="20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mr-IN" altLang="zh-CN" sz="2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mr-IN" altLang="zh-CN" sz="2000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1"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𝐸</m:t>
                          </m:r>
                          <m:r>
                            <a:rPr kumimoji="1" lang="en-US" altLang="zh-CN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|"/>
                              <m:ctrlPr>
                                <a:rPr kumimoji="1" lang="en-US" altLang="zh-CN" sz="2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00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kumimoji="1"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kumimoji="1" lang="is-IS" altLang="zh-CN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zh-TW" altLang="en-US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</m:e>
                          </m:d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kumimoji="1" lang="en-US" altLang="zh-CN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kumimoji="1" lang="en-US" altLang="zh-CN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𝑆</m:t>
                          </m:r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𝑎</m:t>
                          </m:r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660" y="1839484"/>
                <a:ext cx="4714047" cy="402611"/>
              </a:xfrm>
              <a:prstGeom prst="rect">
                <a:avLst/>
              </a:prstGeom>
              <a:blipFill rotWithShape="0">
                <a:blip r:embed="rId4"/>
                <a:stretch>
                  <a:fillRect l="-388" t="-109091" r="-1680" b="-1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670660" y="2312304"/>
                <a:ext cx="3601692" cy="7572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kumimoji="1" lang="mr-IN" altLang="zh-CN" sz="20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mr-IN" altLang="zh-CN" sz="20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mr-IN" altLang="zh-CN" sz="2000" b="0" i="0" smtClean="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kumimoji="1" lang="en-US" altLang="zh-CN" sz="200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0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kumimoji="1" lang="en-US" altLang="zh-CN" sz="20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sup>
                          </m:sSubSup>
                          <m:r>
                            <a:rPr kumimoji="1" lang="en-US" altLang="zh-CN" sz="2000" i="1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kumimoji="1" lang="en-US" altLang="zh-CN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kumimoji="1" lang="en-US" altLang="zh-CN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kumimoji="1" lang="en-US" altLang="zh-CN" sz="20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𝑎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kumimoji="1" lang="en-US" altLang="zh-CN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lang="en-US" altLang="zh-CN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𝛾</m:t>
                                  </m:r>
                                  <m:r>
                                    <a:rPr lang="en-US" altLang="zh-CN" sz="2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  <m:r>
                                    <a:rPr kumimoji="1" lang="en-US" altLang="zh-CN" sz="2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660" y="2312304"/>
                <a:ext cx="3601692" cy="75725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5755096" y="945921"/>
            <a:ext cx="6035851" cy="22633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43" y="945921"/>
            <a:ext cx="5292914" cy="22825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3356867" y="4237215"/>
                <a:ext cx="543420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𝑠</m:t>
                        </m:r>
                        <m: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kumimoji="1" lang="en-US" altLang="zh-TW" sz="20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kumimoji="1" lang="en-US" altLang="zh-CN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solidFill>
                          <a:schemeClr val="tx1"/>
                        </a:solidFill>
                        <a:latin typeface="Cambria Math" charset="0"/>
                      </a:rPr>
                      <m:t>𝐸</m:t>
                    </m:r>
                    <m:r>
                      <a:rPr kumimoji="1" lang="en-US" altLang="zh-CN" sz="20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 [ </m:t>
                    </m:r>
                    <m:sSub>
                      <m:sSubPr>
                        <m:ctrlP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kumimoji="1" lang="en-US" altLang="zh-CN" sz="20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+ </m:t>
                    </m:r>
                    <m:r>
                      <a:rPr kumimoji="1" lang="is-IS" altLang="zh-CN" sz="20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  <m:sSub>
                      <m:sSubPr>
                        <m:ctrlP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kumimoji="1" lang="en-US" altLang="zh-CN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kumimoji="1" lang="en-US" altLang="zh-CN" sz="20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|</m:t>
                    </m:r>
                    <m:sSub>
                      <m:sSubPr>
                        <m:ctrlP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kumimoji="1" lang="en-US" altLang="zh-CN" sz="2000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>
                      <a:rPr kumimoji="1" lang="en-US" altLang="zh-CN" sz="2000" i="1">
                        <a:solidFill>
                          <a:schemeClr val="tx1"/>
                        </a:solidFill>
                        <a:latin typeface="Cambria Math" charset="0"/>
                      </a:rPr>
                      <m:t>𝑆</m:t>
                    </m:r>
                    <m:r>
                      <a:rPr kumimoji="1" lang="en-US" altLang="zh-CN" sz="2000" i="1">
                        <a:solidFill>
                          <a:schemeClr val="tx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kumimoji="1" lang="en-US" altLang="zh-CN" sz="2000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>
                      <a:rPr kumimoji="1" lang="en-US" altLang="zh-CN" sz="2000" i="1">
                        <a:solidFill>
                          <a:schemeClr val="tx1"/>
                        </a:solidFill>
                        <a:latin typeface="Cambria Math" charset="0"/>
                      </a:rPr>
                      <m:t>𝑎</m:t>
                    </m:r>
                    <m:r>
                      <a:rPr kumimoji="1" lang="en-US" altLang="zh-CN" sz="20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]</m:t>
                    </m:r>
                  </m:oMath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867" y="4237215"/>
                <a:ext cx="5434207" cy="307777"/>
              </a:xfrm>
              <a:prstGeom prst="rect">
                <a:avLst/>
              </a:prstGeom>
              <a:blipFill rotWithShape="0">
                <a:blip r:embed="rId7"/>
                <a:stretch>
                  <a:fillRect l="-1684" t="-143137" b="-1745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3873559" y="5437376"/>
                <a:ext cx="4468336" cy="7572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kumimoji="1" lang="mr-IN" altLang="zh-CN" sz="20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sSubSup>
                            <m:sSubSupPr>
                              <m:ctrlPr>
                                <a:rPr kumimoji="1" lang="en-US" altLang="zh-CN" sz="20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0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kumimoji="1" lang="en-US" altLang="zh-CN" sz="20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sup>
                          </m:sSubSup>
                          <m:r>
                            <a:rPr kumimoji="1" lang="en-US" altLang="zh-CN" sz="2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+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kumimoji="1" lang="en-US" altLang="zh-CN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kumimoji="1" lang="en-US" altLang="zh-CN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kumimoji="1" lang="en-US" altLang="zh-CN" sz="20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kumimoji="1" lang="is-IS" altLang="zh-CN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𝛾</m:t>
                              </m:r>
                              <m:func>
                                <m:funcPr>
                                  <m:ctrlPr>
                                    <a:rPr kumimoji="1" lang="mr-IN" altLang="zh-CN" sz="2000" i="1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kumimoji="1" lang="mr-IN" altLang="zh-CN" sz="2000" i="1">
                                          <a:latin typeface="Cambria Math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1" lang="mr-IN" altLang="zh-CN" sz="2000">
                                          <a:latin typeface="Cambria Math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  <m:t>𝑎</m:t>
                                      </m:r>
                                      <m:r>
                                        <a:rPr kumimoji="1" lang="en-US" altLang="zh-CN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∈</m:t>
                                      </m:r>
                                      <m:r>
                                        <a:rPr kumimoji="1" lang="en-US" altLang="zh-CN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𝐴</m:t>
                                      </m:r>
                                      <m:r>
                                        <a:rPr kumimoji="1" lang="en-US" altLang="zh-CN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(</m:t>
                                      </m:r>
                                      <m:r>
                                        <a:rPr kumimoji="1" lang="en-US" altLang="zh-CN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𝑠</m:t>
                                      </m:r>
                                      <m:r>
                                        <a:rPr kumimoji="1" lang="en-US" altLang="zh-CN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)</m:t>
                                      </m:r>
                                    </m:lim>
                                  </m:limLow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𝜋</m:t>
                                      </m:r>
                                      <m:r>
                                        <a:rPr kumimoji="1" lang="en-US" altLang="zh-CN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𝑎</m:t>
                                  </m:r>
                                  <m:r>
                                    <a:rPr kumimoji="1" lang="en-US" altLang="zh-CN" sz="20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559" y="5437376"/>
                <a:ext cx="4468336" cy="75725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2983832" y="3751620"/>
            <a:ext cx="6689557" cy="268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4029840" y="4842143"/>
                <a:ext cx="5290623" cy="5045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𝐸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[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</a:rPr>
                            <m:t>𝑡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sz="2000" i="1">
                          <a:latin typeface="Cambria Math" charset="0"/>
                        </a:rPr>
                        <m:t>+</m:t>
                      </m:r>
                      <m:r>
                        <a:rPr kumimoji="1" lang="is-IS" altLang="zh-CN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limLow>
                        <m:limLowPr>
                          <m:ctrlPr>
                            <a:rPr kumimoji="1" lang="mr-IN" altLang="zh-CN" sz="2000" i="1">
                              <a:latin typeface="Cambria Math" charset="0"/>
                            </a:rPr>
                          </m:ctrlPr>
                        </m:limLow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mr-IN" altLang="zh-CN" sz="2000">
                              <a:latin typeface="Cambria Math" charset="0"/>
                            </a:rPr>
                            <m:t>max</m:t>
                          </m:r>
                          <m:r>
                            <a:rPr kumimoji="1" lang="en-US" altLang="zh-CN" sz="2000">
                              <a:latin typeface="Cambria Math" charset="0"/>
                            </a:rPr>
                            <m:t> </m:t>
                          </m:r>
                        </m:e>
                        <m:lim>
                          <m:sSup>
                            <m:sSup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lim>
                      </m:limLow>
                      <m:sSub>
                        <m:sSub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kumimoji="1" lang="en-US" altLang="zh-CN" sz="2000" i="1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kumimoji="1" lang="en-US" altLang="zh-CN" sz="2000" i="1">
                          <a:latin typeface="Cambria Math" charset="0"/>
                        </a:rPr>
                        <m:t> |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 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0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𝑆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0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𝑎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840" y="4842143"/>
                <a:ext cx="5290623" cy="504587"/>
              </a:xfrm>
              <a:prstGeom prst="rect">
                <a:avLst/>
              </a:prstGeom>
              <a:blipFill rotWithShape="0">
                <a:blip r:embed="rId9"/>
                <a:stretch>
                  <a:fillRect t="-77108" b="-795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591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858637" y="753863"/>
                <a:ext cx="36057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TW" sz="2400" i="1" dirty="0" smtClean="0">
                    <a:latin typeface="Cambria Math" charset="0"/>
                  </a:rPr>
                  <a:t>What</a:t>
                </a:r>
                <a:r>
                  <a:rPr kumimoji="1" lang="zh-TW" altLang="en-US" sz="2400" i="1" dirty="0" smtClean="0">
                    <a:latin typeface="Cambria Math" charset="0"/>
                  </a:rPr>
                  <a:t> </a:t>
                </a:r>
                <a:r>
                  <a:rPr kumimoji="1" lang="en-US" altLang="zh-TW" sz="2400" i="1" dirty="0" smtClean="0">
                    <a:latin typeface="Cambria Math" charset="0"/>
                  </a:rPr>
                  <a:t>is</a:t>
                </a:r>
                <a:r>
                  <a:rPr kumimoji="1" lang="zh-TW" altLang="en-US" sz="2400" dirty="0" smtClean="0"/>
                  <a:t>  </a:t>
                </a:r>
                <a14:m>
                  <m:oMath xmlns:m="http://schemas.openxmlformats.org/officeDocument/2006/math">
                    <m:r>
                      <a:rPr kumimoji="1" lang="zh-TW" alt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endParaRPr kumimoji="1" lang="en-US" altLang="zh-CN" sz="2400" b="0" i="1" dirty="0" smtClean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637" y="753863"/>
                <a:ext cx="3605758" cy="646331"/>
              </a:xfrm>
              <a:prstGeom prst="rect">
                <a:avLst/>
              </a:prstGeom>
              <a:blipFill rotWithShape="0">
                <a:blip r:embed="rId2"/>
                <a:stretch>
                  <a:fillRect l="-2707" b="-10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858637" y="2432467"/>
                <a:ext cx="6413020" cy="4993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zh-TW" altLang="en-US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zh-TW" alt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kumimoji="1" lang="en-US" altLang="zh-TW" sz="2000" dirty="0" smtClean="0">
                    <a:latin typeface="Cambria Math" charset="0"/>
                  </a:rPr>
                  <a:t> </a:t>
                </a:r>
                <a:r>
                  <a:rPr kumimoji="1" lang="zh-TW" altLang="en-US" sz="2000" dirty="0" smtClean="0">
                    <a:latin typeface="Cambria Math" charset="0"/>
                  </a:rPr>
                  <a:t>是一個機率分佈，表示在狀態 </a:t>
                </a:r>
                <a14:m>
                  <m:oMath xmlns:m="http://schemas.openxmlformats.org/officeDocument/2006/math">
                    <m:r>
                      <a:rPr kumimoji="1" lang="en-US" altLang="zh-CN" sz="2000" b="0" i="0" smtClean="0">
                        <a:latin typeface="Cambria Math" charset="0"/>
                      </a:rPr>
                      <m:t> </m:t>
                    </m:r>
                    <m:r>
                      <a:rPr kumimoji="1" lang="en-US" altLang="zh-CN" sz="20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kumimoji="1" lang="zh-TW" altLang="en-US" sz="2000" dirty="0" smtClean="0">
                    <a:latin typeface="Cambria Math" charset="0"/>
                  </a:rPr>
                  <a:t> </a:t>
                </a:r>
                <a:r>
                  <a:rPr kumimoji="1" lang="en-US" altLang="zh-TW" sz="2000" dirty="0" smtClean="0">
                    <a:latin typeface="Cambria Math" charset="0"/>
                  </a:rPr>
                  <a:t> </a:t>
                </a:r>
                <a:r>
                  <a:rPr kumimoji="1" lang="zh-TW" altLang="en-US" sz="2000" dirty="0" smtClean="0">
                    <a:latin typeface="Cambria Math" charset="0"/>
                  </a:rPr>
                  <a:t>選擇動作</a:t>
                </a:r>
                <a:r>
                  <a:rPr kumimoji="1" lang="en-US" altLang="zh-TW" sz="2000" dirty="0" smtClean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kumimoji="1" lang="en-US" altLang="zh-CN" sz="2000" dirty="0" smtClean="0">
                    <a:latin typeface="Cambria Math" charset="0"/>
                  </a:rPr>
                  <a:t> </a:t>
                </a:r>
                <a:r>
                  <a:rPr kumimoji="1" lang="zh-TW" altLang="en-US" sz="2000" dirty="0" smtClean="0">
                    <a:latin typeface="Cambria Math" charset="0"/>
                  </a:rPr>
                  <a:t>的機率</a:t>
                </a:r>
                <a:endParaRPr kumimoji="1" lang="en-US" altLang="zh-CN" sz="2000" dirty="0" smtClean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637" y="2432467"/>
                <a:ext cx="6413020" cy="499304"/>
              </a:xfrm>
              <a:prstGeom prst="rect">
                <a:avLst/>
              </a:prstGeom>
              <a:blipFill rotWithShape="0">
                <a:blip r:embed="rId3"/>
                <a:stretch>
                  <a:fillRect t="-58537" b="-1012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4333766" y="1545897"/>
                <a:ext cx="40924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  <m:r>
                        <a:rPr kumimoji="1" lang="zh-TW" alt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kumimoji="1" lang="en-US" altLang="zh-TW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TW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kumimoji="1" lang="en-US" altLang="zh-TW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</m:d>
                      <m:r>
                        <a:rPr kumimoji="1" lang="en-US" altLang="zh-TW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𝑠</m:t>
                      </m:r>
                      <m:r>
                        <a:rPr kumimoji="1" lang="en-US" altLang="zh-TW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)=</m:t>
                      </m:r>
                      <m:r>
                        <a:rPr kumimoji="1" lang="en-US" altLang="zh-TW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kumimoji="1" lang="en-US" altLang="zh-TW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d>
                        <m:dPr>
                          <m:begChr m:val="["/>
                          <m:endChr m:val="|"/>
                          <m:ctrlPr>
                            <a:rPr kumimoji="1" lang="en-US" altLang="zh-TW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TW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TW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TW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kumimoji="1" lang="en-US" altLang="zh-TW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  <m:r>
                            <a:rPr kumimoji="1" lang="en-US" altLang="zh-TW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e>
                      </m:d>
                      <m:r>
                        <a:rPr kumimoji="1" lang="en-US" altLang="zh-TW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𝑠</m:t>
                      </m:r>
                      <m:r>
                        <a:rPr kumimoji="1" lang="en-US" altLang="zh-TW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]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766" y="1545897"/>
                <a:ext cx="4092467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447" t="-143333" r="-2235" b="-17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gent"/>
          <p:cNvSpPr/>
          <p:nvPr/>
        </p:nvSpPr>
        <p:spPr>
          <a:xfrm>
            <a:off x="5862223" y="3534361"/>
            <a:ext cx="575197" cy="363165"/>
          </a:xfrm>
          <a:prstGeom prst="roundRect">
            <a:avLst>
              <a:gd name="adj" fmla="val 17050"/>
            </a:avLst>
          </a:prstGeom>
          <a:solidFill>
            <a:schemeClr val="accent1">
              <a:lumMod val="40000"/>
              <a:lumOff val="60000"/>
            </a:schemeClr>
          </a:soli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endParaRPr sz="2800" dirty="0"/>
          </a:p>
        </p:txBody>
      </p:sp>
      <p:sp>
        <p:nvSpPr>
          <p:cNvPr id="18" name="椭圆 17"/>
          <p:cNvSpPr/>
          <p:nvPr/>
        </p:nvSpPr>
        <p:spPr>
          <a:xfrm>
            <a:off x="4808279" y="4942946"/>
            <a:ext cx="288444" cy="2654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6005389" y="5358816"/>
            <a:ext cx="288444" cy="2654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7202075" y="4923508"/>
            <a:ext cx="288444" cy="2654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5" name="直线箭头连接符 24"/>
          <p:cNvCxnSpPr>
            <a:stCxn id="17" idx="2"/>
            <a:endCxn id="18" idx="7"/>
          </p:cNvCxnSpPr>
          <p:nvPr/>
        </p:nvCxnSpPr>
        <p:spPr>
          <a:xfrm flipH="1">
            <a:off x="5054481" y="3897526"/>
            <a:ext cx="1095341" cy="1084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>
            <a:stCxn id="17" idx="2"/>
            <a:endCxn id="20" idx="0"/>
          </p:cNvCxnSpPr>
          <p:nvPr/>
        </p:nvCxnSpPr>
        <p:spPr>
          <a:xfrm flipH="1">
            <a:off x="6149611" y="3897526"/>
            <a:ext cx="211" cy="1461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>
            <a:stCxn id="17" idx="2"/>
            <a:endCxn id="22" idx="0"/>
          </p:cNvCxnSpPr>
          <p:nvPr/>
        </p:nvCxnSpPr>
        <p:spPr>
          <a:xfrm>
            <a:off x="6149822" y="3897526"/>
            <a:ext cx="1196475" cy="102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5827550" y="3449009"/>
                <a:ext cx="64412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550" y="3449009"/>
                <a:ext cx="644122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本框 39"/>
          <p:cNvSpPr txBox="1"/>
          <p:nvPr/>
        </p:nvSpPr>
        <p:spPr>
          <a:xfrm>
            <a:off x="4808279" y="4235570"/>
            <a:ext cx="59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0.4</a:t>
            </a:r>
            <a:endParaRPr kumimoji="1"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>
            <a:off x="6904532" y="4225851"/>
            <a:ext cx="59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mtClean="0"/>
              <a:t>0.4</a:t>
            </a:r>
            <a:endParaRPr kumimoji="1"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5693120" y="4758280"/>
            <a:ext cx="59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0.2</a:t>
            </a:r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5638800" y="297581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0451502" y="1545897"/>
            <a:ext cx="123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rgbClr val="FF0000"/>
                </a:solidFill>
              </a:rPr>
              <a:t>▶</a:t>
            </a:r>
            <a:r>
              <a:rPr kumimoji="1" lang="zh-TW" altLang="en-US" b="1" dirty="0" smtClean="0">
                <a:solidFill>
                  <a:srgbClr val="FF0000"/>
                </a:solidFill>
              </a:rPr>
              <a:t> 式 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1.2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7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78" y="1860885"/>
            <a:ext cx="5622293" cy="417094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51668" y="908406"/>
            <a:ext cx="1318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i="1" dirty="0" smtClean="0">
                <a:latin typeface="Cambria Math" charset="0"/>
              </a:rPr>
              <a:t>Example</a:t>
            </a:r>
            <a:endParaRPr kumimoji="1" lang="zh-CN" altLang="en-US" i="1" dirty="0">
              <a:latin typeface="Cambria Math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17355" y="2358191"/>
            <a:ext cx="4251696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dirty="0" smtClean="0">
                <a:latin typeface="Cambria Math" charset="0"/>
              </a:rPr>
              <a:t>如左圖，</a:t>
            </a:r>
            <a:endParaRPr kumimoji="1" lang="en-US" altLang="zh-TW" dirty="0" smtClean="0">
              <a:latin typeface="Cambria Math" charset="0"/>
            </a:endParaRPr>
          </a:p>
          <a:p>
            <a:pPr>
              <a:lnSpc>
                <a:spcPct val="150000"/>
              </a:lnSpc>
            </a:pPr>
            <a:r>
              <a:rPr kumimoji="1" lang="zh-TW" altLang="en-US" dirty="0" smtClean="0">
                <a:latin typeface="Cambria Math" charset="0"/>
              </a:rPr>
              <a:t>假設已給定所有狀態的最優價值</a:t>
            </a:r>
            <a:endParaRPr kumimoji="1" lang="en-US" altLang="zh-TW" dirty="0" smtClean="0">
              <a:latin typeface="Cambria Math" charset="0"/>
            </a:endParaRPr>
          </a:p>
          <a:p>
            <a:pPr>
              <a:lnSpc>
                <a:spcPct val="150000"/>
              </a:lnSpc>
            </a:pPr>
            <a:endParaRPr kumimoji="1" lang="en-US" altLang="zh-TW" dirty="0">
              <a:latin typeface="Cambria Math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TW" altLang="en-US" dirty="0" smtClean="0">
                <a:latin typeface="Cambria Math" charset="0"/>
              </a:rPr>
              <a:t>解釋各狀態價值如何求得</a:t>
            </a:r>
            <a:endParaRPr kumimoji="1" lang="en-US" altLang="zh-CN" dirty="0">
              <a:latin typeface="Cambria Math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TW" altLang="en-US" dirty="0" smtClean="0">
                <a:latin typeface="Cambria Math" charset="0"/>
              </a:rPr>
              <a:t>解釋各動作價值如何求得</a:t>
            </a:r>
            <a:endParaRPr kumimoji="1" lang="en-US" altLang="zh-CN" dirty="0">
              <a:latin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40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60" y="1201553"/>
            <a:ext cx="5930020" cy="47500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914396" y="1756610"/>
                <a:ext cx="74539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𝑞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1=5</m:t>
                      </m:r>
                    </m:oMath>
                  </m:oMathPara>
                </a14:m>
                <a:endParaRPr kumimoji="1"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96" y="1756610"/>
                <a:ext cx="745397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9016" r="-7377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831047" y="3468864"/>
                <a:ext cx="74539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𝑞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2=6</m:t>
                      </m:r>
                    </m:oMath>
                  </m:oMathPara>
                </a14:m>
                <a:endParaRPr kumimoji="1"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47" y="3468864"/>
                <a:ext cx="745397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8943" r="-6504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2269955" y="3468864"/>
                <a:ext cx="662233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𝑞</m:t>
                      </m:r>
                      <m:r>
                        <a:rPr kumimoji="1" lang="en-US" altLang="zh-CN" sz="1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3=5</m:t>
                      </m:r>
                    </m:oMath>
                  </m:oMathPara>
                </a14:m>
                <a:endParaRPr kumimoji="1" lang="zh-CN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955" y="3468864"/>
                <a:ext cx="662233" cy="246221"/>
              </a:xfrm>
              <a:prstGeom prst="rect">
                <a:avLst/>
              </a:prstGeom>
              <a:blipFill rotWithShape="0">
                <a:blip r:embed="rId5"/>
                <a:stretch>
                  <a:fillRect l="-9174" r="-5505"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2547274" y="4295032"/>
                <a:ext cx="662233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𝑞</m:t>
                      </m:r>
                      <m:r>
                        <a:rPr kumimoji="1" lang="en-US" altLang="zh-CN" sz="1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4=6</m:t>
                      </m:r>
                    </m:oMath>
                  </m:oMathPara>
                </a14:m>
                <a:endParaRPr kumimoji="1" lang="zh-CN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274" y="4295032"/>
                <a:ext cx="662233" cy="246221"/>
              </a:xfrm>
              <a:prstGeom prst="rect">
                <a:avLst/>
              </a:prstGeom>
              <a:blipFill rotWithShape="0">
                <a:blip r:embed="rId6"/>
                <a:stretch>
                  <a:fillRect l="-9259" r="-6481"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3801978" y="3468864"/>
                <a:ext cx="740125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𝑞</m:t>
                      </m:r>
                      <m:r>
                        <a:rPr kumimoji="1" lang="en-US" altLang="zh-CN" sz="1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5=0</m:t>
                      </m:r>
                    </m:oMath>
                  </m:oMathPara>
                </a14:m>
                <a:endParaRPr kumimoji="1" lang="zh-CN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978" y="3468864"/>
                <a:ext cx="740125" cy="246221"/>
              </a:xfrm>
              <a:prstGeom prst="rect">
                <a:avLst/>
              </a:prstGeom>
              <a:blipFill rotWithShape="0">
                <a:blip r:embed="rId7"/>
                <a:stretch>
                  <a:fillRect l="-4132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3970420" y="4295032"/>
                <a:ext cx="740125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𝑞</m:t>
                      </m:r>
                      <m:r>
                        <a:rPr kumimoji="1" lang="en-US" altLang="zh-CN" sz="1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6=8</m:t>
                      </m:r>
                    </m:oMath>
                  </m:oMathPara>
                </a14:m>
                <a:endParaRPr kumimoji="1" lang="zh-CN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420" y="4295032"/>
                <a:ext cx="740125" cy="246221"/>
              </a:xfrm>
              <a:prstGeom prst="rect">
                <a:avLst/>
              </a:prstGeom>
              <a:blipFill rotWithShape="0">
                <a:blip r:embed="rId8"/>
                <a:stretch>
                  <a:fillRect l="-3279"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4213239" y="5297663"/>
                <a:ext cx="984402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𝑞</m:t>
                      </m:r>
                      <m:r>
                        <a:rPr kumimoji="1" lang="en-US" altLang="zh-CN" sz="1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7=8.4</m:t>
                      </m:r>
                    </m:oMath>
                  </m:oMathPara>
                </a14:m>
                <a:endParaRPr kumimoji="1" lang="zh-CN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239" y="5297663"/>
                <a:ext cx="984402" cy="246221"/>
              </a:xfrm>
              <a:prstGeom prst="rect">
                <a:avLst/>
              </a:prstGeom>
              <a:blipFill rotWithShape="0">
                <a:blip r:embed="rId9"/>
                <a:stretch>
                  <a:fillRect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5616923" y="3930379"/>
                <a:ext cx="864086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𝑞</m:t>
                      </m:r>
                      <m:r>
                        <a:rPr kumimoji="1" lang="en-US" altLang="zh-CN" sz="1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8=10</m:t>
                      </m:r>
                    </m:oMath>
                  </m:oMathPara>
                </a14:m>
                <a:endParaRPr kumimoji="1" lang="zh-CN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923" y="3930379"/>
                <a:ext cx="864086" cy="246221"/>
              </a:xfrm>
              <a:prstGeom prst="rect">
                <a:avLst/>
              </a:prstGeom>
              <a:blipFill rotWithShape="0">
                <a:blip r:embed="rId10"/>
                <a:stretch>
                  <a:fillRect l="-2113"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7242180" y="1766091"/>
                <a:ext cx="232756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𝑞</m:t>
                      </m:r>
                      <m:r>
                        <a:rPr kumimoji="1" lang="en-US" altLang="zh-CN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1=−1+1∗6=5</m:t>
                      </m:r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2180" y="1766091"/>
                <a:ext cx="2327560" cy="307777"/>
              </a:xfrm>
              <a:prstGeom prst="rect">
                <a:avLst/>
              </a:prstGeom>
              <a:blipFill rotWithShape="0">
                <a:blip r:embed="rId11"/>
                <a:stretch>
                  <a:fillRect l="-2880" r="-2094" b="-3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5197641" y="469639"/>
                <a:ext cx="5028882" cy="8495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charset="0"/>
                        </a:rPr>
                        <m:t>𝑏𝑎𝑠𝑒</m:t>
                      </m:r>
                      <m:r>
                        <a:rPr kumimoji="1" lang="en-US" altLang="zh-CN" sz="2000" b="0" i="1" smtClean="0">
                          <a:latin typeface="Cambria Math" charset="0"/>
                        </a:rPr>
                        <m:t> </m:t>
                      </m:r>
                      <m:r>
                        <a:rPr kumimoji="1" lang="en-US" altLang="zh-CN" sz="2000" b="0" i="1" smtClean="0">
                          <a:latin typeface="Cambria Math" charset="0"/>
                        </a:rPr>
                        <m:t>𝑜𝑛</m:t>
                      </m:r>
                      <m:r>
                        <a:rPr kumimoji="1" lang="en-US" altLang="zh-CN" sz="2000" b="0" i="1" smtClean="0">
                          <a:latin typeface="Cambria Math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 smtClean="0"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𝑠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kumimoji="1" lang="en-US" altLang="zh-CN" sz="2000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</a:rPr>
                            <m:t>𝑠</m:t>
                          </m:r>
                        </m:sub>
                        <m:sup>
                          <m:r>
                            <a:rPr kumimoji="1" lang="en-US" altLang="zh-CN" sz="2000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  <m:r>
                        <a:rPr kumimoji="1" lang="en-US" altLang="zh-CN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altLang="zh-CN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kumimoji="1" lang="en-US" altLang="zh-CN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kumimoji="1" lang="en-US" altLang="zh-CN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bSup>
                            <m:sSubSup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𝑠</m:t>
                              </m:r>
                              <m:sSup>
                                <m:sSupPr>
                                  <m:ctrlPr>
                                    <a:rPr kumimoji="1" lang="en-US" altLang="zh-CN" sz="20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𝑎</m:t>
                              </m:r>
                            </m:sup>
                          </m:sSubSup>
                          <m:sSub>
                            <m:sSubPr>
                              <m:ctrlPr>
                                <a:rPr kumimoji="1" lang="en-US" altLang="zh-CN" sz="200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20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kumimoji="1" lang="en-US" altLang="zh-CN" sz="20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′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7641" y="469639"/>
                <a:ext cx="5028882" cy="84959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10226523" y="654494"/>
            <a:ext cx="14245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600" b="1" dirty="0" smtClean="0">
                <a:solidFill>
                  <a:srgbClr val="FF0000"/>
                </a:solidFill>
              </a:rPr>
              <a:t>▶</a:t>
            </a:r>
            <a:r>
              <a:rPr kumimoji="1" lang="zh-TW" altLang="en-US" sz="1600" b="1" dirty="0" smtClean="0">
                <a:solidFill>
                  <a:srgbClr val="FF0000"/>
                </a:solidFill>
              </a:rPr>
              <a:t> 式</a:t>
            </a:r>
            <a:r>
              <a:rPr kumimoji="1" lang="en-US" altLang="zh-TW" sz="1600" b="1" dirty="0" smtClean="0">
                <a:solidFill>
                  <a:srgbClr val="FF0000"/>
                </a:solidFill>
              </a:rPr>
              <a:t>  1.2.4</a:t>
            </a:r>
            <a:endParaRPr kumimoji="1" lang="zh-CN" altLang="en-US" sz="16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10226523" y="1165684"/>
                <a:ext cx="1273350" cy="3919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kumimoji="1" lang="en-US" altLang="zh-CN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6523" y="1165684"/>
                <a:ext cx="1273350" cy="39190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7242180" y="2307132"/>
                <a:ext cx="21352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𝑞</m:t>
                      </m:r>
                      <m:r>
                        <a:rPr kumimoji="1" lang="en-US" altLang="zh-CN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2=0+1∗6=6</m:t>
                      </m:r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2180" y="2307132"/>
                <a:ext cx="2135200" cy="307777"/>
              </a:xfrm>
              <a:prstGeom prst="rect">
                <a:avLst/>
              </a:prstGeom>
              <a:blipFill rotWithShape="0">
                <a:blip r:embed="rId14"/>
                <a:stretch>
                  <a:fillRect l="-3429" r="-2286" b="-313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7242180" y="2848173"/>
                <a:ext cx="232756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𝑞</m:t>
                      </m:r>
                      <m:r>
                        <a:rPr kumimoji="1" lang="en-US" altLang="zh-CN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3=−1+1∗6=5</m:t>
                      </m:r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2180" y="2848173"/>
                <a:ext cx="2327560" cy="307777"/>
              </a:xfrm>
              <a:prstGeom prst="rect">
                <a:avLst/>
              </a:prstGeom>
              <a:blipFill rotWithShape="0">
                <a:blip r:embed="rId15"/>
                <a:stretch>
                  <a:fillRect l="-2880" r="-2094" b="-313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7242180" y="3444664"/>
                <a:ext cx="232756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𝑞</m:t>
                      </m:r>
                      <m:r>
                        <a:rPr kumimoji="1" lang="en-US" altLang="zh-CN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4=−2+1∗8=6</m:t>
                      </m:r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2180" y="3444664"/>
                <a:ext cx="2327560" cy="307777"/>
              </a:xfrm>
              <a:prstGeom prst="rect">
                <a:avLst/>
              </a:prstGeom>
              <a:blipFill rotWithShape="0">
                <a:blip r:embed="rId16"/>
                <a:stretch>
                  <a:fillRect l="-2880" r="-1832" b="-313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7242180" y="4047718"/>
                <a:ext cx="21352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𝑞</m:t>
                      </m:r>
                      <m:r>
                        <a:rPr kumimoji="1" lang="en-US" altLang="zh-CN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5=0+1∗0=0</m:t>
                      </m:r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2180" y="4047718"/>
                <a:ext cx="2135200" cy="307777"/>
              </a:xfrm>
              <a:prstGeom prst="rect">
                <a:avLst/>
              </a:prstGeom>
              <a:blipFill rotWithShape="0">
                <a:blip r:embed="rId17"/>
                <a:stretch>
                  <a:fillRect l="-3429" r="-2286" b="-3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7242180" y="4605586"/>
                <a:ext cx="2470228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𝑞</m:t>
                      </m:r>
                      <m:r>
                        <a:rPr kumimoji="1" lang="en-US" altLang="zh-CN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6=−2+1∗10=8</m:t>
                      </m:r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2180" y="4605586"/>
                <a:ext cx="2470228" cy="307777"/>
              </a:xfrm>
              <a:prstGeom prst="rect">
                <a:avLst/>
              </a:prstGeom>
              <a:blipFill rotWithShape="0">
                <a:blip r:embed="rId18"/>
                <a:stretch>
                  <a:fillRect l="-2716" r="-1728" b="-3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6169436" y="5196983"/>
                <a:ext cx="4910768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𝑞</m:t>
                      </m:r>
                      <m:r>
                        <a:rPr kumimoji="1" lang="en-US" altLang="zh-CN" sz="20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7=−1+0.2∗6+0.4∗8+0.4∗10=8.4</m:t>
                      </m:r>
                    </m:oMath>
                  </m:oMathPara>
                </a14:m>
                <a:endParaRPr kumimoji="1"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9436" y="5196983"/>
                <a:ext cx="4910768" cy="307777"/>
              </a:xfrm>
              <a:prstGeom prst="rect">
                <a:avLst/>
              </a:prstGeom>
              <a:blipFill rotWithShape="0">
                <a:blip r:embed="rId19"/>
                <a:stretch>
                  <a:fillRect l="-1117" r="-620" b="-3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7242180" y="5680540"/>
                <a:ext cx="2420534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𝑞</m:t>
                      </m:r>
                      <m:r>
                        <a:rPr kumimoji="1" lang="en-US" altLang="zh-CN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8=10+1∗0=10</m:t>
                      </m:r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2180" y="5680540"/>
                <a:ext cx="2420534" cy="307777"/>
              </a:xfrm>
              <a:prstGeom prst="rect">
                <a:avLst/>
              </a:prstGeom>
              <a:blipFill rotWithShape="0">
                <a:blip r:embed="rId20"/>
                <a:stretch>
                  <a:fillRect l="-2771" r="-1763" b="-3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313600" y="6161416"/>
                <a:ext cx="6928580" cy="5078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TW" dirty="0" smtClean="0">
                    <a:latin typeface="Cambria Math" charset="0"/>
                  </a:rPr>
                  <a:t>q</a:t>
                </a:r>
                <a:r>
                  <a:rPr kumimoji="1" lang="zh-TW" altLang="en-US" dirty="0" smtClean="0">
                    <a:latin typeface="Cambria Math" charset="0"/>
                  </a:rPr>
                  <a:t>的值不受策略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d>
                      <m:d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kumimoji="1" lang="zh-TW" altLang="en-US" dirty="0" smtClean="0">
                    <a:latin typeface="Cambria Math" charset="0"/>
                  </a:rPr>
                  <a:t>的影響，本質是由下一個狀態的價值決定的。</a:t>
                </a:r>
                <a:endParaRPr kumimoji="1" lang="en-US" altLang="zh-CN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00" y="6161416"/>
                <a:ext cx="6928580" cy="507831"/>
              </a:xfrm>
              <a:prstGeom prst="rect">
                <a:avLst/>
              </a:prstGeom>
              <a:blipFill rotWithShape="0">
                <a:blip r:embed="rId21"/>
                <a:stretch>
                  <a:fillRect l="-704" r="-616" b="-10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23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60" y="1201553"/>
            <a:ext cx="5930020" cy="47500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914396" y="1756610"/>
                <a:ext cx="74539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𝑞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1=5</m:t>
                      </m:r>
                    </m:oMath>
                  </m:oMathPara>
                </a14:m>
                <a:endParaRPr kumimoji="1"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96" y="1756610"/>
                <a:ext cx="745397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9016" r="-7377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831047" y="3468864"/>
                <a:ext cx="723531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𝑞</m:t>
                      </m:r>
                      <m:r>
                        <a:rPr kumimoji="1" lang="zh-TW" alt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∗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=6</m:t>
                      </m:r>
                    </m:oMath>
                  </m:oMathPara>
                </a14:m>
                <a:endParaRPr kumimoji="1"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47" y="3468864"/>
                <a:ext cx="723531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5882" r="-6723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2269955" y="3468864"/>
                <a:ext cx="662233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𝑞</m:t>
                      </m:r>
                      <m:r>
                        <a:rPr kumimoji="1" lang="en-US" altLang="zh-CN" sz="1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3=5</m:t>
                      </m:r>
                    </m:oMath>
                  </m:oMathPara>
                </a14:m>
                <a:endParaRPr kumimoji="1" lang="zh-CN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955" y="3468864"/>
                <a:ext cx="662233" cy="246221"/>
              </a:xfrm>
              <a:prstGeom prst="rect">
                <a:avLst/>
              </a:prstGeom>
              <a:blipFill rotWithShape="0">
                <a:blip r:embed="rId5"/>
                <a:stretch>
                  <a:fillRect l="-9174" r="-5505"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2547274" y="4295032"/>
                <a:ext cx="642612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𝑞</m:t>
                      </m:r>
                      <m:r>
                        <a:rPr kumimoji="1" lang="zh-TW" altLang="en-US" sz="1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∗</m:t>
                      </m:r>
                      <m:r>
                        <a:rPr kumimoji="1" lang="en-US" altLang="zh-CN" sz="1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=6</m:t>
                      </m:r>
                    </m:oMath>
                  </m:oMathPara>
                </a14:m>
                <a:endParaRPr kumimoji="1" lang="zh-CN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274" y="4295032"/>
                <a:ext cx="642612" cy="246221"/>
              </a:xfrm>
              <a:prstGeom prst="rect">
                <a:avLst/>
              </a:prstGeom>
              <a:blipFill rotWithShape="0">
                <a:blip r:embed="rId6"/>
                <a:stretch>
                  <a:fillRect l="-6667" r="-6667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3801978" y="3468864"/>
                <a:ext cx="740125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𝑞</m:t>
                      </m:r>
                      <m:r>
                        <a:rPr kumimoji="1" lang="en-US" altLang="zh-CN" sz="1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5=0</m:t>
                      </m:r>
                    </m:oMath>
                  </m:oMathPara>
                </a14:m>
                <a:endParaRPr kumimoji="1" lang="zh-CN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978" y="3468864"/>
                <a:ext cx="740125" cy="246221"/>
              </a:xfrm>
              <a:prstGeom prst="rect">
                <a:avLst/>
              </a:prstGeom>
              <a:blipFill rotWithShape="0">
                <a:blip r:embed="rId7"/>
                <a:stretch>
                  <a:fillRect l="-4132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3970420" y="4295032"/>
                <a:ext cx="740125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𝑞</m:t>
                      </m:r>
                      <m:r>
                        <a:rPr kumimoji="1" lang="zh-TW" altLang="en-US" sz="1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∗</m:t>
                      </m:r>
                      <m:r>
                        <a:rPr kumimoji="1" lang="en-US" altLang="zh-CN" sz="1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=8</m:t>
                      </m:r>
                    </m:oMath>
                  </m:oMathPara>
                </a14:m>
                <a:endParaRPr kumimoji="1" lang="zh-CN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420" y="4295032"/>
                <a:ext cx="740125" cy="246221"/>
              </a:xfrm>
              <a:prstGeom prst="rect">
                <a:avLst/>
              </a:prstGeom>
              <a:blipFill rotWithShape="0">
                <a:blip r:embed="rId8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4213239" y="5297663"/>
                <a:ext cx="984402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𝑞</m:t>
                      </m:r>
                      <m:r>
                        <a:rPr kumimoji="1" lang="en-US" altLang="zh-CN" sz="1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7=8.4</m:t>
                      </m:r>
                    </m:oMath>
                  </m:oMathPara>
                </a14:m>
                <a:endParaRPr kumimoji="1" lang="zh-CN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239" y="5297663"/>
                <a:ext cx="984402" cy="246221"/>
              </a:xfrm>
              <a:prstGeom prst="rect">
                <a:avLst/>
              </a:prstGeom>
              <a:blipFill rotWithShape="0">
                <a:blip r:embed="rId9"/>
                <a:stretch>
                  <a:fillRect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5616923" y="3930379"/>
                <a:ext cx="864086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𝑞</m:t>
                      </m:r>
                      <m:r>
                        <a:rPr kumimoji="1" lang="zh-TW" altLang="en-US" sz="1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∗</m:t>
                      </m:r>
                      <m:r>
                        <a:rPr kumimoji="1" lang="en-US" altLang="zh-CN" sz="1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=10</m:t>
                      </m:r>
                    </m:oMath>
                  </m:oMathPara>
                </a14:m>
                <a:endParaRPr kumimoji="1" lang="zh-CN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923" y="3930379"/>
                <a:ext cx="864086" cy="246221"/>
              </a:xfrm>
              <a:prstGeom prst="rect">
                <a:avLst/>
              </a:prstGeom>
              <a:blipFill rotWithShape="0">
                <a:blip r:embed="rId10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6844416" y="1775943"/>
                <a:ext cx="4754026" cy="24006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en-US" sz="2000" dirty="0"/>
                  <a:t>此例子假設狀態價值已經達到最優，意味著已經假設知道了</a:t>
                </a:r>
                <a14:m>
                  <m:oMath xmlns:m="http://schemas.openxmlformats.org/officeDocument/2006/math">
                    <m:r>
                      <a:rPr lang="en-US" altLang="zh-TW" sz="2000">
                        <a:solidFill>
                          <a:srgbClr val="FF0000"/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zh-TW" sz="2000" i="1">
                        <a:solidFill>
                          <a:srgbClr val="FF0000"/>
                        </a:solidFill>
                        <a:latin typeface="Cambria Math" charset="0"/>
                      </a:rPr>
                      <m:t>𝑣</m:t>
                    </m:r>
                    <m:r>
                      <a:rPr lang="en-US" altLang="zh-TW" sz="2000" i="1">
                        <a:solidFill>
                          <a:srgbClr val="FF0000"/>
                        </a:solidFill>
                        <a:latin typeface="Cambria Math" charset="0"/>
                      </a:rPr>
                      <m:t>∗</m:t>
                    </m:r>
                  </m:oMath>
                </a14:m>
                <a:r>
                  <a:rPr lang="zh-TW" altLang="en-US" sz="2000" dirty="0"/>
                  <a:t>。</a:t>
                </a:r>
                <a:endParaRPr lang="zh-CN" altLang="en-US" sz="2000" dirty="0"/>
              </a:p>
              <a:p>
                <a:pPr>
                  <a:lnSpc>
                    <a:spcPct val="150000"/>
                  </a:lnSpc>
                </a:pPr>
                <a:endParaRPr lang="en-US" altLang="zh-TW" sz="2000" dirty="0"/>
              </a:p>
              <a:p>
                <a:pPr>
                  <a:lnSpc>
                    <a:spcPct val="150000"/>
                  </a:lnSpc>
                </a:pPr>
                <a:r>
                  <a:rPr lang="zh-TW" altLang="en-US" sz="2000" dirty="0" smtClean="0">
                    <a:solidFill>
                      <a:schemeClr val="tx1"/>
                    </a:solidFill>
                  </a:rPr>
                  <a:t>由此可以得到</a:t>
                </a:r>
                <a14:m>
                  <m:oMath xmlns:m="http://schemas.openxmlformats.org/officeDocument/2006/math">
                    <m:r>
                      <a:rPr kumimoji="1" lang="en-US" altLang="zh-CN" sz="2000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  <m:r>
                      <a:rPr kumimoji="1" lang="en-US" altLang="zh-CN" sz="20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𝑚𝑎𝑥</m:t>
                    </m:r>
                  </m:oMath>
                </a14:m>
                <a:r>
                  <a:rPr lang="zh-TW" altLang="en-US" sz="20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solidFill>
                          <a:schemeClr val="tx1"/>
                        </a:solidFill>
                        <a:latin typeface="Cambria Math" charset="0"/>
                      </a:rPr>
                      <m:t>𝑞</m:t>
                    </m:r>
                    <m:r>
                      <a:rPr kumimoji="1" lang="en-US" altLang="zh-CN" sz="2000" i="1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zh-TW" altLang="en-US" sz="2000" dirty="0" smtClean="0"/>
                  <a:t>，即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solidFill>
                          <a:srgbClr val="FF0000"/>
                        </a:solidFill>
                        <a:latin typeface="Cambria Math" charset="0"/>
                      </a:rPr>
                      <m:t>𝑞</m:t>
                    </m:r>
                    <m:r>
                      <a:rPr kumimoji="1" lang="zh-TW" altLang="en-US" sz="2000" i="1">
                        <a:solidFill>
                          <a:srgbClr val="FF0000"/>
                        </a:solidFill>
                        <a:latin typeface="Cambria Math" charset="0"/>
                      </a:rPr>
                      <m:t>∗</m:t>
                    </m:r>
                  </m:oMath>
                </a14:m>
                <a:endParaRPr kumimoji="1" lang="en-US" altLang="zh-TW" sz="2000" dirty="0" smtClean="0">
                  <a:solidFill>
                    <a:srgbClr val="FF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TW" altLang="en-US" sz="2000" u="sng" dirty="0" smtClean="0"/>
                  <a:t>並可以規劃一條最佳的路線。</a:t>
                </a:r>
                <a:endParaRPr lang="en-US" altLang="zh-TW" sz="2000" u="sng" dirty="0" smtClean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416" y="1775943"/>
                <a:ext cx="4754026" cy="2400657"/>
              </a:xfrm>
              <a:prstGeom prst="rect">
                <a:avLst/>
              </a:prstGeom>
              <a:blipFill rotWithShape="0">
                <a:blip r:embed="rId11"/>
                <a:stretch>
                  <a:fillRect l="-1410" b="-12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25444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83" y="1914591"/>
            <a:ext cx="5562958" cy="43410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172625" y="619496"/>
                <a:ext cx="2562305" cy="442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∗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zh-CN" sz="2000" b="0" i="1" smtClean="0">
                          <a:latin typeface="Cambria Math" charset="0"/>
                        </a:rPr>
                        <m:t>𝑠</m:t>
                      </m:r>
                      <m:r>
                        <a:rPr kumimoji="1" lang="en-US" altLang="zh-CN" sz="2000" b="0" i="1" smtClean="0">
                          <a:latin typeface="Cambria Math" charset="0"/>
                        </a:rPr>
                        <m:t>)=</m:t>
                      </m:r>
                      <m:func>
                        <m:funcPr>
                          <m:ctrlPr>
                            <a:rPr kumimoji="1" lang="mr-IN" altLang="zh-CN" sz="20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mr-IN" altLang="zh-CN" sz="20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mr-IN" altLang="zh-CN" sz="2000" b="0" i="0" smtClean="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625" y="619496"/>
                <a:ext cx="2562305" cy="442365"/>
              </a:xfrm>
              <a:prstGeom prst="rect">
                <a:avLst/>
              </a:prstGeom>
              <a:blipFill rotWithShape="0">
                <a:blip r:embed="rId3"/>
                <a:stretch>
                  <a:fillRect l="-714" t="-1389" r="-2857" b="-20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6799364" y="1278011"/>
                <a:ext cx="4714047" cy="4026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kumimoji="1" lang="mr-IN" altLang="zh-CN" sz="20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mr-IN" altLang="zh-CN" sz="2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mr-IN" altLang="zh-CN" sz="2000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1"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𝐸</m:t>
                          </m:r>
                          <m:r>
                            <a:rPr kumimoji="1" lang="en-US" altLang="zh-CN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|"/>
                              <m:ctrlPr>
                                <a:rPr kumimoji="1" lang="en-US" altLang="zh-CN" sz="2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00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kumimoji="1"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kumimoji="1" lang="is-IS" altLang="zh-CN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zh-TW" altLang="en-US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</m:e>
                          </m:d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kumimoji="1" lang="en-US" altLang="zh-CN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kumimoji="1" lang="en-US" altLang="zh-CN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𝑆</m:t>
                          </m:r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𝑎</m:t>
                          </m:r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364" y="1278011"/>
                <a:ext cx="4714047" cy="402611"/>
              </a:xfrm>
              <a:prstGeom prst="rect">
                <a:avLst/>
              </a:prstGeom>
              <a:blipFill rotWithShape="0">
                <a:blip r:embed="rId4"/>
                <a:stretch>
                  <a:fillRect l="-388" t="-109091" r="-1680" b="-1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6799364" y="1750831"/>
                <a:ext cx="3601692" cy="7572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kumimoji="1" lang="mr-IN" altLang="zh-CN" sz="2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mr-IN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mr-IN" altLang="zh-CN" sz="2000" b="0" i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1"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kumimoji="1" lang="en-US" altLang="zh-CN" sz="200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0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kumimoji="1" lang="en-US" altLang="zh-CN" sz="20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sup>
                          </m:sSubSup>
                          <m:r>
                            <a:rPr kumimoji="1" lang="en-US" altLang="zh-CN" sz="20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sz="20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kumimoji="1"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kumimoji="1"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kumimoji="1"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kumimoji="1"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kumimoji="1"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𝛾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kumimoji="1"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364" y="1750831"/>
                <a:ext cx="3601692" cy="75725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5149516" y="384448"/>
            <a:ext cx="6770135" cy="22633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6574165" y="3387487"/>
                <a:ext cx="378436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6</m:t>
                      </m:r>
                      <m:r>
                        <a:rPr kumimoji="1" lang="en-US" altLang="zh-CN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𝑚𝑎𝑥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 −2+1∗8, −1+1∗6 </m:t>
                          </m:r>
                        </m:e>
                      </m:d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165" y="3387487"/>
                <a:ext cx="3784369" cy="307777"/>
              </a:xfrm>
              <a:prstGeom prst="rect">
                <a:avLst/>
              </a:prstGeom>
              <a:blipFill rotWithShape="0">
                <a:blip r:embed="rId6"/>
                <a:stretch>
                  <a:fillRect l="-966" t="-146000" b="-18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6574165" y="4073045"/>
                <a:ext cx="3734677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 smtClean="0">
                          <a:latin typeface="Cambria Math" charset="0"/>
                        </a:rPr>
                        <m:t>8</m:t>
                      </m:r>
                      <m:r>
                        <a:rPr kumimoji="1" lang="en-US" altLang="zh-CN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𝑚𝑎𝑥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 −2+1∗10, 0+1∗0 </m:t>
                          </m:r>
                        </m:e>
                      </m:d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165" y="4073045"/>
                <a:ext cx="3734677" cy="307777"/>
              </a:xfrm>
              <a:prstGeom prst="rect">
                <a:avLst/>
              </a:prstGeom>
              <a:blipFill rotWithShape="0">
                <a:blip r:embed="rId7"/>
                <a:stretch>
                  <a:fillRect l="-979" t="-143137" b="-1745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5432231" y="4758603"/>
                <a:ext cx="6605398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 smtClean="0">
                          <a:latin typeface="Cambria Math" charset="0"/>
                        </a:rPr>
                        <m:t>1</m:t>
                      </m:r>
                      <m:r>
                        <a:rPr kumimoji="1" lang="en-US" altLang="zh-CN" sz="2000" b="0" i="1" smtClean="0">
                          <a:latin typeface="Cambria Math" charset="0"/>
                        </a:rPr>
                        <m:t>0</m:t>
                      </m:r>
                      <m:r>
                        <a:rPr kumimoji="1" lang="en-US" altLang="zh-CN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𝑚𝑎𝑥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 10+1∗0 , 1+0.2∗6 , 1+0.4∗8, 1+0.4∗10</m:t>
                          </m:r>
                        </m:e>
                      </m:d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231" y="4758603"/>
                <a:ext cx="6605398" cy="307777"/>
              </a:xfrm>
              <a:prstGeom prst="rect">
                <a:avLst/>
              </a:prstGeom>
              <a:blipFill rotWithShape="0">
                <a:blip r:embed="rId8"/>
                <a:stretch>
                  <a:fillRect l="-277" t="-146000" b="-18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5640652" y="1914591"/>
            <a:ext cx="145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i="1" smtClean="0"/>
              <a:t>Base on</a:t>
            </a:r>
            <a:endParaRPr kumimoji="1"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1603579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17" y="219789"/>
            <a:ext cx="3408466" cy="31642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868" y="276366"/>
            <a:ext cx="3423697" cy="31642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450" y="248077"/>
            <a:ext cx="3500776" cy="32208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88" y="3541554"/>
            <a:ext cx="3384323" cy="313294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441" y="3541554"/>
            <a:ext cx="3423697" cy="316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8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2"/>
              <p:cNvSpPr txBox="1">
                <a:spLocks/>
              </p:cNvSpPr>
              <p:nvPr/>
            </p:nvSpPr>
            <p:spPr>
              <a:xfrm>
                <a:off x="340696" y="723839"/>
                <a:ext cx="8022299" cy="9598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charset="0"/>
                              <a:ea typeface="Kaiti TC" charset="-120"/>
                              <a:cs typeface="Kaiti TC" charset="-12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charset="0"/>
                              <a:ea typeface="Kaiti TC" charset="-120"/>
                              <a:cs typeface="Kaiti TC" charset="-120"/>
                            </a:rPr>
                            <m:t>𝑹</m:t>
                          </m:r>
                        </m:e>
                        <m:sub>
                          <m:r>
                            <a:rPr lang="en-US" altLang="zh-CN" b="1" i="1">
                              <a:latin typeface="Cambria Math" charset="0"/>
                              <a:ea typeface="Kaiti TC" charset="-120"/>
                              <a:cs typeface="Kaiti TC" charset="-120"/>
                            </a:rPr>
                            <m:t>𝒕</m:t>
                          </m:r>
                        </m:sub>
                      </m:sSub>
                      <m:r>
                        <a:rPr lang="en-US" altLang="zh-CN" b="1">
                          <a:latin typeface="Cambria Math" charset="0"/>
                          <a:ea typeface="Kaiti TC" charset="-120"/>
                          <a:cs typeface="Kaiti TC" charset="-12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>
                              <a:latin typeface="Cambria Math" charset="0"/>
                              <a:ea typeface="Kaiti TC" charset="-120"/>
                              <a:cs typeface="Kaiti TC" charset="-12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charset="0"/>
                              <a:ea typeface="Kaiti TC" charset="-120"/>
                              <a:cs typeface="Kaiti TC" charset="-120"/>
                            </a:rPr>
                            <m:t>𝒓</m:t>
                          </m:r>
                        </m:e>
                        <m:sub>
                          <m:r>
                            <a:rPr lang="en-US" altLang="zh-CN" b="1" i="1">
                              <a:latin typeface="Cambria Math" charset="0"/>
                              <a:ea typeface="Kaiti TC" charset="-120"/>
                              <a:cs typeface="Kaiti TC" charset="-120"/>
                            </a:rPr>
                            <m:t>𝒕</m:t>
                          </m:r>
                          <m:r>
                            <a:rPr lang="en-US" altLang="zh-CN" b="1" i="1">
                              <a:latin typeface="Cambria Math" charset="0"/>
                              <a:ea typeface="Kaiti TC" charset="-120"/>
                              <a:cs typeface="Kaiti TC" charset="-120"/>
                            </a:rPr>
                            <m:t>+</m:t>
                          </m:r>
                          <m:r>
                            <a:rPr lang="en-US" altLang="zh-CN" b="1" i="1">
                              <a:latin typeface="Cambria Math" charset="0"/>
                              <a:ea typeface="Kaiti TC" charset="-120"/>
                              <a:cs typeface="Kaiti TC" charset="-12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>
                          <a:latin typeface="Cambria Math" charset="0"/>
                          <a:ea typeface="Kaiti TC" charset="-120"/>
                          <a:cs typeface="Kaiti TC" charset="-120"/>
                        </a:rPr>
                        <m:t>+ </m:t>
                      </m:r>
                      <m:r>
                        <a:rPr lang="en-US" altLang="zh-CN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𝜸</m:t>
                      </m:r>
                      <m:sSub>
                        <m:sSubPr>
                          <m:ctrlP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𝒕</m:t>
                          </m:r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 </m:t>
                      </m:r>
                      <m:sSup>
                        <m:sSupPr>
                          <m:ctrlP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𝜸</m:t>
                          </m:r>
                        </m:e>
                        <m:sup>
                          <m:r>
                            <a:rPr lang="en-US" altLang="zh-TW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</m:sup>
                      </m:sSup>
                      <m:sSub>
                        <m:sSubPr>
                          <m:ctrlP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𝒕</m:t>
                          </m:r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𝜸</m:t>
                          </m:r>
                        </m:e>
                        <m:sup>
                          <m:r>
                            <a:rPr lang="en-US" altLang="zh-TW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</m:sup>
                      </m:sSup>
                      <m:sSub>
                        <m:sSubPr>
                          <m:ctrlP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𝒕</m:t>
                          </m:r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+…= </m:t>
                      </m:r>
                      <m:nary>
                        <m:naryPr>
                          <m:chr m:val="∑"/>
                          <m:ctrlPr>
                            <a:rPr lang="is-I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𝒌</m:t>
                          </m:r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𝟎</m:t>
                          </m:r>
                        </m:sub>
                        <m:sup>
                          <m:r>
                            <a:rPr lang="is-I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is-IS" altLang="zh-CN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is-IS" altLang="zh-CN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𝜸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𝒌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𝒕</m:t>
                              </m:r>
                              <m:r>
                                <a:rPr lang="en-US" altLang="zh-CN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𝒌</m:t>
                              </m:r>
                              <m:r>
                                <a:rPr lang="en-US" altLang="zh-CN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𝟏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696" y="723839"/>
                <a:ext cx="8022299" cy="95981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9274132" y="2119805"/>
                <a:ext cx="869326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𝑅</m:t>
                      </m:r>
                      <m:r>
                        <a:rPr kumimoji="0" lang="en-US" altLang="zh-CN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(</m:t>
                      </m:r>
                      <m:sSub>
                        <m:sSubPr>
                          <m:ctrlPr>
                            <a:rPr kumimoji="0" lang="en-US" altLang="zh-CN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Helvetica Light"/>
                            </a:rPr>
                            <m:t>𝑠</m:t>
                          </m:r>
                        </m:e>
                        <m:sub>
                          <m:r>
                            <a:rPr kumimoji="0" lang="en-US" altLang="zh-CN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Helvetica Light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)</m:t>
                      </m:r>
                    </m:oMath>
                  </m:oMathPara>
                </a14:m>
                <a:endParaRPr kumimoji="0" lang="zh-CN" altLang="en-US" sz="24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4132" y="2119805"/>
                <a:ext cx="869326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7692" r="-3497" b="-3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图片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132" y="3245577"/>
            <a:ext cx="841591" cy="838639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263" y="3245577"/>
            <a:ext cx="857139" cy="838639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677" y="3245577"/>
            <a:ext cx="841540" cy="838639"/>
          </a:xfrm>
          <a:prstGeom prst="rect">
            <a:avLst/>
          </a:prstGeom>
        </p:spPr>
      </p:pic>
      <p:sp>
        <p:nvSpPr>
          <p:cNvPr id="48" name="文本框 47"/>
          <p:cNvSpPr txBox="1"/>
          <p:nvPr/>
        </p:nvSpPr>
        <p:spPr>
          <a:xfrm>
            <a:off x="675971" y="1950301"/>
            <a:ext cx="807824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dirty="0" smtClean="0"/>
              <a:t>綠色 </a:t>
            </a:r>
            <a:r>
              <a:rPr kumimoji="1" lang="en-US" altLang="zh-TW" dirty="0" smtClean="0"/>
              <a:t>1.00</a:t>
            </a:r>
            <a:r>
              <a:rPr kumimoji="1" lang="zh-TW" altLang="en-US" dirty="0" smtClean="0"/>
              <a:t> 與 紅色 </a:t>
            </a:r>
            <a:r>
              <a:rPr kumimoji="1" lang="en-US" altLang="zh-TW" dirty="0" smtClean="0"/>
              <a:t>1.00</a:t>
            </a:r>
            <a:r>
              <a:rPr kumimoji="1" lang="zh-TW" altLang="en-US" dirty="0" smtClean="0"/>
              <a:t>，是隨機生成的區域，不屬於狀態。（獎勵 </a:t>
            </a:r>
            <a:r>
              <a:rPr kumimoji="1" lang="en-US" altLang="zh-TW" dirty="0" smtClean="0"/>
              <a:t>/</a:t>
            </a:r>
            <a:r>
              <a:rPr kumimoji="1" lang="zh-TW" altLang="en-US" dirty="0" smtClean="0"/>
              <a:t> 懲罰）</a:t>
            </a:r>
            <a:endParaRPr kumimoji="1" lang="en-US" altLang="zh-TW" dirty="0" smtClean="0"/>
          </a:p>
          <a:p>
            <a:pPr>
              <a:lnSpc>
                <a:spcPct val="150000"/>
              </a:lnSpc>
            </a:pPr>
            <a:r>
              <a:rPr kumimoji="1" lang="zh-TW" altLang="en-US" dirty="0" smtClean="0"/>
              <a:t>灰色區域獎勵為 </a:t>
            </a:r>
            <a:r>
              <a:rPr kumimoji="1" lang="en-US" altLang="zh-TW" dirty="0" smtClean="0"/>
              <a:t>0</a:t>
            </a:r>
            <a:r>
              <a:rPr kumimoji="1" lang="zh-TW" altLang="en-US" dirty="0" smtClean="0"/>
              <a:t> ，且不屬於任意狀態。</a:t>
            </a:r>
            <a:endParaRPr kumimoji="1" lang="en-US" altLang="zh-TW" dirty="0" smtClean="0"/>
          </a:p>
          <a:p>
            <a:pPr>
              <a:lnSpc>
                <a:spcPct val="150000"/>
              </a:lnSpc>
            </a:pPr>
            <a:r>
              <a:rPr kumimoji="1" lang="zh-TW" altLang="en-US" dirty="0" smtClean="0"/>
              <a:t>其餘黑色方塊表示不同的狀態，</a:t>
            </a:r>
            <a:endParaRPr kumimoji="1" lang="en-US" altLang="zh-TW" dirty="0" smtClean="0"/>
          </a:p>
          <a:p>
            <a:pPr>
              <a:lnSpc>
                <a:spcPct val="150000"/>
              </a:lnSpc>
            </a:pPr>
            <a:r>
              <a:rPr kumimoji="1" lang="zh-TW" altLang="en-US" dirty="0" smtClean="0"/>
              <a:t>針對所有狀態，白色箭頭表示有 </a:t>
            </a:r>
            <a:r>
              <a:rPr kumimoji="1" lang="en-US" altLang="zh-TW" dirty="0" smtClean="0"/>
              <a:t>0.8</a:t>
            </a:r>
            <a:r>
              <a:rPr kumimoji="1" lang="zh-TW" altLang="en-US" dirty="0" smtClean="0"/>
              <a:t> 的機率轉移到</a:t>
            </a:r>
            <a:endParaRPr kumimoji="1" lang="en-US" altLang="zh-TW" dirty="0" smtClean="0"/>
          </a:p>
          <a:p>
            <a:pPr>
              <a:lnSpc>
                <a:spcPct val="150000"/>
              </a:lnSpc>
            </a:pPr>
            <a:r>
              <a:rPr kumimoji="1" lang="zh-TW" altLang="en-US" dirty="0" smtClean="0"/>
              <a:t>箭頭所指的狀態（向前），有 </a:t>
            </a:r>
            <a:r>
              <a:rPr kumimoji="1" lang="en-US" altLang="zh-TW" dirty="0" smtClean="0"/>
              <a:t>0.1</a:t>
            </a:r>
            <a:r>
              <a:rPr kumimoji="1" lang="zh-TW" altLang="en-US" dirty="0" smtClean="0"/>
              <a:t> 的機率向左，</a:t>
            </a:r>
            <a:endParaRPr kumimoji="1" lang="en-US" altLang="zh-TW" dirty="0" smtClean="0"/>
          </a:p>
          <a:p>
            <a:pPr>
              <a:lnSpc>
                <a:spcPct val="150000"/>
              </a:lnSpc>
            </a:pPr>
            <a:r>
              <a:rPr kumimoji="1" lang="zh-TW" altLang="en-US" dirty="0" smtClean="0"/>
              <a:t>有 </a:t>
            </a:r>
            <a:r>
              <a:rPr kumimoji="1" lang="en-US" altLang="zh-TW" dirty="0" smtClean="0"/>
              <a:t>0.1</a:t>
            </a:r>
            <a:r>
              <a:rPr kumimoji="1" lang="zh-TW" altLang="en-US" dirty="0" smtClean="0"/>
              <a:t> 的機率向右，不可向後，且碰到牆壁回到原位。</a:t>
            </a:r>
            <a:endParaRPr kumimoji="1" lang="en-US" altLang="zh-TW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/>
              <p:cNvSpPr txBox="1"/>
              <p:nvPr/>
            </p:nvSpPr>
            <p:spPr>
              <a:xfrm>
                <a:off x="675971" y="4759185"/>
                <a:ext cx="8817903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zh-TW" altLang="en-US" dirty="0" smtClean="0"/>
                  <a:t>現右上方 </a:t>
                </a:r>
                <a:r>
                  <a:rPr kumimoji="1" lang="en-US" altLang="zh-TW" dirty="0" smtClean="0"/>
                  <a:t>1.00</a:t>
                </a:r>
                <a:r>
                  <a:rPr kumimoji="1" lang="zh-TW" altLang="en-US" dirty="0" smtClean="0"/>
                  <a:t> 綠色區域的左邊假設為狀態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charset="0"/>
                            <a:ea typeface="+mn-ea"/>
                            <a:cs typeface="+mn-cs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en-US" altLang="zh-CN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charset="0"/>
                            <a:ea typeface="+mn-ea"/>
                            <a:cs typeface="+mn-cs"/>
                            <a:sym typeface="Helvetica Light"/>
                          </a:rPr>
                          <m:t>𝑠</m:t>
                        </m:r>
                      </m:e>
                      <m:sub>
                        <m:r>
                          <a:rPr kumimoji="0" lang="en-US" altLang="zh-CN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charset="0"/>
                            <a:ea typeface="+mn-ea"/>
                            <a:cs typeface="+mn-cs"/>
                            <a:sym typeface="Helvetica Light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TW" altLang="en-US" dirty="0" smtClean="0"/>
                  <a:t>，</a:t>
                </a:r>
                <a:endParaRPr kumimoji="1" lang="en-US" altLang="zh-TW" dirty="0" smtClean="0"/>
              </a:p>
              <a:p>
                <a:pPr>
                  <a:lnSpc>
                    <a:spcPct val="150000"/>
                  </a:lnSpc>
                </a:pPr>
                <a:r>
                  <a:rPr kumimoji="1" lang="zh-TW" altLang="en-US" dirty="0" smtClean="0"/>
                  <a:t>從第二張圖開始，到第三張圖。  </a:t>
                </a:r>
                <a:r>
                  <a:rPr kumimoji="1" lang="en-US" altLang="zh-TW" dirty="0" smtClean="0"/>
                  <a:t>0.72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=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0.8</a:t>
                </a:r>
                <a:r>
                  <a:rPr kumimoji="1" lang="zh-TW" altLang="en-US" dirty="0" smtClean="0"/>
                  <a:t> * </a:t>
                </a:r>
                <a:r>
                  <a:rPr kumimoji="1" lang="en-US" altLang="zh-TW" dirty="0" smtClean="0"/>
                  <a:t>1.0</a:t>
                </a:r>
                <a:r>
                  <a:rPr kumimoji="1" lang="zh-TW" altLang="en-US" dirty="0" smtClean="0"/>
                  <a:t> * </a:t>
                </a:r>
                <a:r>
                  <a:rPr kumimoji="1" lang="en-US" altLang="zh-TW" dirty="0" smtClean="0"/>
                  <a:t>0.9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+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0.1</a:t>
                </a:r>
                <a:r>
                  <a:rPr kumimoji="1" lang="zh-TW" altLang="en-US" dirty="0" smtClean="0"/>
                  <a:t> * </a:t>
                </a:r>
                <a:r>
                  <a:rPr kumimoji="1" lang="en-US" altLang="zh-TW" dirty="0" smtClean="0"/>
                  <a:t>0 * 0.9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+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0.1</a:t>
                </a:r>
                <a:r>
                  <a:rPr kumimoji="1" lang="zh-TW" altLang="en-US" dirty="0" smtClean="0"/>
                  <a:t> * </a:t>
                </a:r>
                <a:r>
                  <a:rPr kumimoji="1" lang="en-US" altLang="zh-TW" dirty="0" smtClean="0"/>
                  <a:t>0 * 0.9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zh-TW" altLang="en-US" dirty="0" smtClean="0"/>
                  <a:t>從第三張圖到第四張圖。</a:t>
                </a:r>
                <a:r>
                  <a:rPr kumimoji="1" lang="en-US" altLang="zh-TW" dirty="0" smtClean="0"/>
                  <a:t>0.78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=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0.8</a:t>
                </a:r>
                <a:r>
                  <a:rPr kumimoji="1" lang="zh-TW" altLang="en-US" dirty="0" smtClean="0"/>
                  <a:t> * </a:t>
                </a:r>
                <a:r>
                  <a:rPr kumimoji="1" lang="en-US" altLang="zh-TW" dirty="0" smtClean="0"/>
                  <a:t>1.0</a:t>
                </a:r>
                <a:r>
                  <a:rPr kumimoji="1" lang="zh-TW" altLang="en-US" dirty="0" smtClean="0"/>
                  <a:t> * </a:t>
                </a:r>
                <a:r>
                  <a:rPr kumimoji="1" lang="en-US" altLang="zh-TW" dirty="0" smtClean="0"/>
                  <a:t>0.9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+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0.1</a:t>
                </a:r>
                <a:r>
                  <a:rPr kumimoji="1" lang="zh-TW" altLang="en-US" dirty="0" smtClean="0"/>
                  <a:t> * </a:t>
                </a:r>
                <a:r>
                  <a:rPr kumimoji="1" lang="en-US" altLang="zh-TW" dirty="0" smtClean="0"/>
                  <a:t>0.72</a:t>
                </a:r>
                <a:r>
                  <a:rPr kumimoji="1" lang="zh-TW" altLang="en-US" dirty="0" smtClean="0"/>
                  <a:t> * </a:t>
                </a:r>
                <a:r>
                  <a:rPr kumimoji="1" lang="en-US" altLang="zh-TW" dirty="0" smtClean="0"/>
                  <a:t>0.9 + 0.1</a:t>
                </a:r>
                <a:r>
                  <a:rPr kumimoji="1" lang="zh-TW" altLang="en-US" dirty="0" smtClean="0"/>
                  <a:t> * </a:t>
                </a:r>
                <a:r>
                  <a:rPr kumimoji="1" lang="en-US" altLang="zh-TW" dirty="0" smtClean="0"/>
                  <a:t>0 * 0.9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zh-TW" altLang="en-US" dirty="0" smtClean="0"/>
                  <a:t>從第四張圖到第五張圖。</a:t>
                </a:r>
                <a:r>
                  <a:rPr kumimoji="1" lang="en-US" altLang="zh-TW" dirty="0" smtClean="0"/>
                  <a:t>0.83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=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0.78</a:t>
                </a:r>
                <a:r>
                  <a:rPr kumimoji="1" lang="zh-TW" altLang="en-US" dirty="0" smtClean="0"/>
                  <a:t> * </a:t>
                </a:r>
                <a:r>
                  <a:rPr kumimoji="1" lang="en-US" altLang="zh-TW" dirty="0" smtClean="0"/>
                  <a:t>0.1</a:t>
                </a:r>
                <a:r>
                  <a:rPr kumimoji="1" lang="zh-TW" altLang="en-US" dirty="0" smtClean="0"/>
                  <a:t> * </a:t>
                </a:r>
                <a:r>
                  <a:rPr kumimoji="1" lang="en-US" altLang="zh-TW" dirty="0" smtClean="0"/>
                  <a:t>0.9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+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0.43</a:t>
                </a:r>
                <a:r>
                  <a:rPr kumimoji="1" lang="zh-TW" altLang="en-US" dirty="0" smtClean="0"/>
                  <a:t> * </a:t>
                </a:r>
                <a:r>
                  <a:rPr kumimoji="1" lang="en-US" altLang="zh-TW" dirty="0" smtClean="0"/>
                  <a:t>0.1</a:t>
                </a:r>
                <a:r>
                  <a:rPr kumimoji="1" lang="zh-TW" altLang="en-US" dirty="0" smtClean="0"/>
                  <a:t> * </a:t>
                </a:r>
                <a:r>
                  <a:rPr kumimoji="1" lang="en-US" altLang="zh-TW" dirty="0" smtClean="0"/>
                  <a:t>0.9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+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1.0</a:t>
                </a:r>
                <a:r>
                  <a:rPr kumimoji="1" lang="zh-TW" altLang="en-US" dirty="0" smtClean="0"/>
                  <a:t> * </a:t>
                </a:r>
                <a:r>
                  <a:rPr kumimoji="1" lang="en-US" altLang="zh-TW" dirty="0" smtClean="0"/>
                  <a:t>0.8</a:t>
                </a:r>
                <a:r>
                  <a:rPr kumimoji="1" lang="zh-TW" altLang="en-US" dirty="0" smtClean="0"/>
                  <a:t> * </a:t>
                </a:r>
                <a:r>
                  <a:rPr kumimoji="1" lang="en-US" altLang="zh-TW" dirty="0" smtClean="0"/>
                  <a:t>0.9</a:t>
                </a:r>
              </a:p>
            </p:txBody>
          </p:sp>
        </mc:Choice>
        <mc:Fallback xmlns=""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71" y="4759185"/>
                <a:ext cx="8817903" cy="1754326"/>
              </a:xfrm>
              <a:prstGeom prst="rect">
                <a:avLst/>
              </a:prstGeom>
              <a:blipFill rotWithShape="0">
                <a:blip r:embed="rId7"/>
                <a:stretch>
                  <a:fillRect l="-622" b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8559558" y="1019081"/>
                <a:ext cx="136897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 </m:t>
                      </m:r>
                      <m:r>
                        <a:rPr lang="en-US" altLang="zh-CN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𝜸</m:t>
                      </m:r>
                      <m:r>
                        <a:rPr lang="en-US" altLang="zh-TW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𝟎</m:t>
                      </m:r>
                      <m:r>
                        <a:rPr lang="en-US" altLang="zh-TW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.</m:t>
                      </m:r>
                      <m:r>
                        <a:rPr lang="en-US" altLang="zh-TW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𝟗</m:t>
                      </m:r>
                      <m:r>
                        <a:rPr lang="en-US" altLang="zh-TW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9558" y="1019081"/>
                <a:ext cx="1368979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96721" b="-1196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7996688" y="4128972"/>
                <a:ext cx="6735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charset="0"/>
                              <a:ea typeface="Kaiti TC" charset="-120"/>
                              <a:cs typeface="Kaiti TC" charset="-12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charset="0"/>
                              <a:ea typeface="Kaiti TC" charset="-120"/>
                              <a:cs typeface="Kaiti TC" charset="-120"/>
                            </a:rPr>
                            <m:t>𝒓</m:t>
                          </m:r>
                        </m:e>
                        <m:sub>
                          <m:r>
                            <a:rPr lang="en-US" altLang="zh-CN" b="1" i="1">
                              <a:latin typeface="Cambria Math" charset="0"/>
                              <a:ea typeface="Kaiti TC" charset="-120"/>
                              <a:cs typeface="Kaiti TC" charset="-120"/>
                            </a:rPr>
                            <m:t>𝒕</m:t>
                          </m:r>
                          <m:r>
                            <a:rPr lang="en-US" altLang="zh-CN" b="1" i="1">
                              <a:latin typeface="Cambria Math" charset="0"/>
                              <a:ea typeface="Kaiti TC" charset="-120"/>
                              <a:cs typeface="Kaiti TC" charset="-120"/>
                            </a:rPr>
                            <m:t>+</m:t>
                          </m:r>
                          <m:r>
                            <a:rPr lang="en-US" altLang="zh-CN" b="1" i="1">
                              <a:latin typeface="Cambria Math" charset="0"/>
                              <a:ea typeface="Kaiti TC" charset="-120"/>
                              <a:cs typeface="Kaiti TC" charset="-12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6688" y="4128972"/>
                <a:ext cx="673518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内容占位符 5"/>
              <p:cNvSpPr>
                <a:spLocks noGrp="1"/>
              </p:cNvSpPr>
              <p:nvPr>
                <p:ph idx="1"/>
              </p:nvPr>
            </p:nvSpPr>
            <p:spPr>
              <a:xfrm>
                <a:off x="8633570" y="4210044"/>
                <a:ext cx="2122714" cy="3139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𝜸</m:t>
                      </m:r>
                      <m:sSub>
                        <m:sSubPr>
                          <m:ctrlPr>
                            <a:rPr lang="en-US" altLang="zh-CN" sz="1600" b="1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1600" b="1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𝒕</m:t>
                          </m:r>
                          <m:r>
                            <a:rPr lang="en-US" altLang="zh-CN" sz="1600" b="1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altLang="zh-CN" sz="1600" b="1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7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33570" y="4210044"/>
                <a:ext cx="2122714" cy="313932"/>
              </a:xfrm>
              <a:prstGeom prst="rect">
                <a:avLst/>
              </a:prstGeom>
              <a:blipFill rotWithShape="0">
                <a:blip r:embed="rId10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内容占位符 10"/>
              <p:cNvSpPr txBox="1">
                <a:spLocks/>
              </p:cNvSpPr>
              <p:nvPr/>
            </p:nvSpPr>
            <p:spPr>
              <a:xfrm>
                <a:off x="10627256" y="4205043"/>
                <a:ext cx="842923" cy="318933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600" b="1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1600" b="1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𝜸</m:t>
                          </m:r>
                        </m:e>
                        <m:sup>
                          <m:r>
                            <a:rPr lang="en-US" altLang="zh-CN" sz="1600" b="1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</m:sup>
                      </m:sSup>
                      <m:sSub>
                        <m:sSubPr>
                          <m:ctrlPr>
                            <a:rPr lang="en-US" altLang="zh-CN" sz="1600" b="1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1600" b="1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𝒕</m:t>
                          </m:r>
                          <m:r>
                            <a:rPr lang="en-US" altLang="zh-CN" sz="1600" b="1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altLang="zh-CN" sz="1600" b="1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8" name="内容占位符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7256" y="4205043"/>
                <a:ext cx="842923" cy="318933"/>
              </a:xfrm>
              <a:prstGeom prst="rect">
                <a:avLst/>
              </a:prstGeom>
              <a:blipFill rotWithShape="0">
                <a:blip r:embed="rId11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直线箭头连接符 59"/>
          <p:cNvCxnSpPr>
            <a:stCxn id="43" idx="0"/>
            <a:endCxn id="37" idx="2"/>
          </p:cNvCxnSpPr>
          <p:nvPr/>
        </p:nvCxnSpPr>
        <p:spPr>
          <a:xfrm flipV="1">
            <a:off x="9694928" y="2489137"/>
            <a:ext cx="13867" cy="756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线箭头连接符 61"/>
          <p:cNvCxnSpPr>
            <a:stCxn id="44" idx="0"/>
            <a:endCxn id="37" idx="2"/>
          </p:cNvCxnSpPr>
          <p:nvPr/>
        </p:nvCxnSpPr>
        <p:spPr>
          <a:xfrm flipH="1" flipV="1">
            <a:off x="9708795" y="2489137"/>
            <a:ext cx="1353038" cy="756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线箭头连接符 63"/>
          <p:cNvCxnSpPr>
            <a:stCxn id="47" idx="0"/>
            <a:endCxn id="37" idx="2"/>
          </p:cNvCxnSpPr>
          <p:nvPr/>
        </p:nvCxnSpPr>
        <p:spPr>
          <a:xfrm flipV="1">
            <a:off x="8333447" y="2489137"/>
            <a:ext cx="1375348" cy="756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/>
              <p:cNvSpPr txBox="1"/>
              <p:nvPr/>
            </p:nvSpPr>
            <p:spPr>
              <a:xfrm>
                <a:off x="10400716" y="2514403"/>
                <a:ext cx="497579" cy="4471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CN" altLang="en-US" sz="1200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kumimoji="1" lang="zh-CN" altLang="en-US" sz="1200" dirty="0"/>
              </a:p>
            </p:txBody>
          </p:sp>
        </mc:Choice>
        <mc:Fallback xmlns="">
          <p:sp>
            <p:nvSpPr>
              <p:cNvPr id="65" name="文本框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0716" y="2514403"/>
                <a:ext cx="497579" cy="447174"/>
              </a:xfrm>
              <a:prstGeom prst="rect">
                <a:avLst/>
              </a:prstGeom>
              <a:blipFill rotWithShape="0">
                <a:blip r:embed="rId12"/>
                <a:stretch>
                  <a:fillRect l="-103659" t="-148649" r="-131707" b="-2067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内容占位符 10"/>
              <p:cNvSpPr txBox="1">
                <a:spLocks/>
              </p:cNvSpPr>
              <p:nvPr/>
            </p:nvSpPr>
            <p:spPr>
              <a:xfrm>
                <a:off x="10053344" y="6035402"/>
                <a:ext cx="842923" cy="318933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600" b="1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1600" b="1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𝜸</m:t>
                          </m:r>
                        </m:e>
                        <m:sup>
                          <m:r>
                            <a:rPr lang="en-US" altLang="zh-CN" sz="1600" b="1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</m:sup>
                      </m:sSup>
                      <m:sSub>
                        <m:sSubPr>
                          <m:ctrlPr>
                            <a:rPr lang="en-US" altLang="zh-CN" sz="1600" b="1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1600" b="1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𝒕</m:t>
                          </m:r>
                          <m:r>
                            <a:rPr lang="en-US" altLang="zh-CN" sz="1600" b="1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altLang="zh-CN" sz="1600" b="1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6" name="内容占位符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3344" y="6035402"/>
                <a:ext cx="842923" cy="318933"/>
              </a:xfrm>
              <a:prstGeom prst="rect">
                <a:avLst/>
              </a:prstGeom>
              <a:blipFill rotWithShape="0">
                <a:blip r:embed="rId13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内容占位符 5"/>
              <p:cNvSpPr txBox="1">
                <a:spLocks/>
              </p:cNvSpPr>
              <p:nvPr/>
            </p:nvSpPr>
            <p:spPr>
              <a:xfrm>
                <a:off x="9928537" y="5663438"/>
                <a:ext cx="969758" cy="3139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𝜸</m:t>
                      </m:r>
                      <m:sSub>
                        <m:sSubPr>
                          <m:ctrlPr>
                            <a:rPr lang="en-US" altLang="zh-CN" sz="1600" b="1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1600" b="1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𝒕</m:t>
                          </m:r>
                          <m:r>
                            <a:rPr lang="en-US" altLang="zh-CN" sz="1600" b="1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altLang="zh-CN" sz="1600" b="1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7" name="内容占位符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8537" y="5663438"/>
                <a:ext cx="969758" cy="313932"/>
              </a:xfrm>
              <a:prstGeom prst="rect">
                <a:avLst/>
              </a:prstGeom>
              <a:blipFill rotWithShape="0">
                <a:blip r:embed="rId14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/>
              <p:cNvSpPr/>
              <p:nvPr/>
            </p:nvSpPr>
            <p:spPr>
              <a:xfrm>
                <a:off x="10025417" y="5236074"/>
                <a:ext cx="6735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charset="0"/>
                              <a:ea typeface="Kaiti TC" charset="-120"/>
                              <a:cs typeface="Kaiti TC" charset="-12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charset="0"/>
                              <a:ea typeface="Kaiti TC" charset="-120"/>
                              <a:cs typeface="Kaiti TC" charset="-120"/>
                            </a:rPr>
                            <m:t>𝒓</m:t>
                          </m:r>
                        </m:e>
                        <m:sub>
                          <m:r>
                            <a:rPr lang="en-US" altLang="zh-CN" b="1" i="1">
                              <a:latin typeface="Cambria Math" charset="0"/>
                              <a:ea typeface="Kaiti TC" charset="-120"/>
                              <a:cs typeface="Kaiti TC" charset="-120"/>
                            </a:rPr>
                            <m:t>𝒕</m:t>
                          </m:r>
                          <m:r>
                            <a:rPr lang="en-US" altLang="zh-CN" b="1" i="1">
                              <a:latin typeface="Cambria Math" charset="0"/>
                              <a:ea typeface="Kaiti TC" charset="-120"/>
                              <a:cs typeface="Kaiti TC" charset="-120"/>
                            </a:rPr>
                            <m:t>+</m:t>
                          </m:r>
                          <m:r>
                            <a:rPr lang="en-US" altLang="zh-CN" b="1" i="1">
                              <a:latin typeface="Cambria Math" charset="0"/>
                              <a:ea typeface="Kaiti TC" charset="-120"/>
                              <a:cs typeface="Kaiti TC" charset="-12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8" name="矩形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5417" y="5236074"/>
                <a:ext cx="673518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文本框 68"/>
          <p:cNvSpPr txBox="1"/>
          <p:nvPr/>
        </p:nvSpPr>
        <p:spPr>
          <a:xfrm>
            <a:off x="9840686" y="5080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774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2"/>
              <p:cNvSpPr txBox="1">
                <a:spLocks/>
              </p:cNvSpPr>
              <p:nvPr/>
            </p:nvSpPr>
            <p:spPr>
              <a:xfrm>
                <a:off x="825911" y="1244310"/>
                <a:ext cx="8495070" cy="12524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charset="0"/>
                              <a:ea typeface="Kaiti TC" charset="-120"/>
                              <a:cs typeface="Kaiti TC" charset="-12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charset="0"/>
                              <a:ea typeface="Kaiti TC" charset="-120"/>
                              <a:cs typeface="Kaiti TC" charset="-120"/>
                            </a:rPr>
                            <m:t>𝑹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charset="0"/>
                              <a:ea typeface="Kaiti TC" charset="-120"/>
                              <a:cs typeface="Kaiti TC" charset="-120"/>
                            </a:rPr>
                            <m:t>𝒕</m:t>
                          </m:r>
                        </m:sub>
                      </m:sSub>
                      <m:r>
                        <a:rPr lang="en-US" altLang="zh-CN" sz="2400" b="1">
                          <a:latin typeface="Cambria Math" charset="0"/>
                          <a:ea typeface="Kaiti TC" charset="-120"/>
                          <a:cs typeface="Kaiti TC" charset="-12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charset="0"/>
                              <a:ea typeface="Kaiti TC" charset="-120"/>
                              <a:cs typeface="Kaiti TC" charset="-12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charset="0"/>
                              <a:ea typeface="Kaiti TC" charset="-120"/>
                              <a:cs typeface="Kaiti TC" charset="-12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charset="0"/>
                              <a:ea typeface="Kaiti TC" charset="-120"/>
                              <a:cs typeface="Kaiti TC" charset="-120"/>
                            </a:rPr>
                            <m:t>𝒕</m:t>
                          </m:r>
                          <m:r>
                            <a:rPr lang="en-US" altLang="zh-CN" sz="2400" b="1" i="1">
                              <a:latin typeface="Cambria Math" charset="0"/>
                              <a:ea typeface="Kaiti TC" charset="-120"/>
                              <a:cs typeface="Kaiti TC" charset="-120"/>
                            </a:rPr>
                            <m:t>+</m:t>
                          </m:r>
                          <m:r>
                            <a:rPr lang="en-US" altLang="zh-CN" sz="2400" b="1" i="1">
                              <a:latin typeface="Cambria Math" charset="0"/>
                              <a:ea typeface="Kaiti TC" charset="-120"/>
                              <a:cs typeface="Kaiti TC" charset="-12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i="1">
                          <a:latin typeface="Cambria Math" charset="0"/>
                          <a:ea typeface="Kaiti TC" charset="-120"/>
                          <a:cs typeface="Kaiti TC" charset="-120"/>
                        </a:rPr>
                        <m:t>+ </m:t>
                      </m:r>
                      <m:r>
                        <a:rPr lang="en-US" altLang="zh-CN" sz="2400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𝜸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𝒕</m:t>
                          </m:r>
                          <m:r>
                            <a:rPr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400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 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𝜸</m:t>
                          </m:r>
                        </m:e>
                        <m:sup>
                          <m:r>
                            <a:rPr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sup>
                      </m:sSup>
                      <m:sSub>
                        <m:sSubPr>
                          <m:ctrlPr>
                            <a:rPr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𝒕</m:t>
                          </m:r>
                          <m:r>
                            <a:rPr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400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𝜸</m:t>
                          </m:r>
                        </m:e>
                        <m:sup>
                          <m:r>
                            <a:rPr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𝟑</m:t>
                          </m:r>
                        </m:sup>
                      </m:sSup>
                      <m:sSub>
                        <m:sSubPr>
                          <m:ctrlPr>
                            <a:rPr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𝒕</m:t>
                          </m:r>
                          <m:r>
                            <a:rPr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sz="2400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+…= </m:t>
                      </m:r>
                      <m:nary>
                        <m:naryPr>
                          <m:chr m:val="∑"/>
                          <m:ctrlPr>
                            <a:rPr lang="is-I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𝒌</m:t>
                          </m:r>
                          <m:r>
                            <a:rPr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𝟎</m:t>
                          </m:r>
                        </m:sub>
                        <m:sup>
                          <m:r>
                            <a:rPr lang="is-I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is-IS" altLang="zh-CN" sz="2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is-IS" altLang="zh-CN" sz="2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𝜸</m:t>
                              </m:r>
                            </m:e>
                            <m:sup>
                              <m:r>
                                <a:rPr lang="en-US" altLang="zh-CN" sz="2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𝒌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2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𝒕</m:t>
                              </m:r>
                              <m:r>
                                <a:rPr lang="en-US" altLang="zh-CN" sz="2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lang="en-US" altLang="zh-CN" sz="2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𝒌</m:t>
                              </m:r>
                              <m:r>
                                <a:rPr lang="en-US" altLang="zh-CN" sz="2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lang="en-US" altLang="zh-CN" sz="2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𝟏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4" name="文本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11" y="1244310"/>
                <a:ext cx="8495070" cy="125245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10519809" y="1470428"/>
            <a:ext cx="1236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>
                <a:solidFill>
                  <a:srgbClr val="FF0000"/>
                </a:solidFill>
              </a:rPr>
              <a:t>▶</a:t>
            </a:r>
            <a:r>
              <a:rPr kumimoji="1" lang="zh-TW" altLang="en-US" sz="2000" b="1" dirty="0" smtClean="0">
                <a:solidFill>
                  <a:srgbClr val="FF0000"/>
                </a:solidFill>
              </a:rPr>
              <a:t> 式 </a:t>
            </a:r>
            <a:r>
              <a:rPr kumimoji="1" lang="en-US" altLang="zh-TW" sz="2000" b="1" dirty="0" smtClean="0">
                <a:solidFill>
                  <a:srgbClr val="FF0000"/>
                </a:solidFill>
              </a:rPr>
              <a:t>1.3</a:t>
            </a:r>
            <a:endParaRPr kumimoji="1" lang="zh-CN" altLang="en-US" sz="20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825911" y="2496767"/>
                <a:ext cx="6507592" cy="12841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charset="0"/>
                              <a:ea typeface="Kaiti TC" charset="-120"/>
                              <a:cs typeface="Kaiti TC" charset="-12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charset="0"/>
                              <a:ea typeface="Kaiti TC" charset="-120"/>
                              <a:cs typeface="Kaiti TC" charset="-120"/>
                            </a:rPr>
                            <m:t>𝑹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charset="0"/>
                              <a:ea typeface="Kaiti TC" charset="-120"/>
                              <a:cs typeface="Kaiti TC" charset="-120"/>
                            </a:rPr>
                            <m:t>𝒕</m:t>
                          </m:r>
                        </m:sub>
                      </m:sSub>
                      <m:r>
                        <a:rPr lang="en-US" altLang="zh-CN" sz="2400" b="1">
                          <a:latin typeface="Cambria Math" charset="0"/>
                          <a:ea typeface="Kaiti TC" charset="-120"/>
                          <a:cs typeface="Kaiti TC" charset="-12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charset="0"/>
                              <a:ea typeface="Kaiti TC" charset="-120"/>
                              <a:cs typeface="Kaiti TC" charset="-12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charset="0"/>
                              <a:ea typeface="Kaiti TC" charset="-120"/>
                              <a:cs typeface="Kaiti TC" charset="-12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charset="0"/>
                              <a:ea typeface="Kaiti TC" charset="-120"/>
                              <a:cs typeface="Kaiti TC" charset="-120"/>
                            </a:rPr>
                            <m:t>𝒕</m:t>
                          </m:r>
                          <m:r>
                            <a:rPr lang="en-US" altLang="zh-CN" sz="2400" b="1" i="1">
                              <a:latin typeface="Cambria Math" charset="0"/>
                              <a:ea typeface="Kaiti TC" charset="-120"/>
                              <a:cs typeface="Kaiti TC" charset="-120"/>
                            </a:rPr>
                            <m:t>+</m:t>
                          </m:r>
                          <m:r>
                            <a:rPr lang="en-US" altLang="zh-CN" sz="2400" b="1" i="1">
                              <a:latin typeface="Cambria Math" charset="0"/>
                              <a:ea typeface="Kaiti TC" charset="-120"/>
                              <a:cs typeface="Kaiti TC" charset="-12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i="1">
                          <a:latin typeface="Cambria Math" charset="0"/>
                          <a:ea typeface="Kaiti TC" charset="-120"/>
                          <a:cs typeface="Kaiti TC" charset="-120"/>
                        </a:rPr>
                        <m:t>+ </m:t>
                      </m:r>
                      <m:r>
                        <a:rPr lang="en-US" altLang="zh-CN" sz="2400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𝜸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𝒕</m:t>
                          </m:r>
                          <m:r>
                            <a:rPr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400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 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𝜸</m:t>
                          </m:r>
                        </m:e>
                        <m:sup>
                          <m:r>
                            <a:rPr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sup>
                      </m:sSup>
                      <m:sSub>
                        <m:sSubPr>
                          <m:ctrlPr>
                            <a:rPr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𝒕</m:t>
                          </m:r>
                          <m:r>
                            <a:rPr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400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𝜸</m:t>
                          </m:r>
                        </m:e>
                        <m:sup>
                          <m:r>
                            <a:rPr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𝟑</m:t>
                          </m:r>
                        </m:sup>
                      </m:sSup>
                      <m:sSub>
                        <m:sSubPr>
                          <m:ctrlPr>
                            <a:rPr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𝒕</m:t>
                          </m:r>
                          <m:r>
                            <a:rPr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sz="2400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+…</m:t>
                      </m:r>
                    </m:oMath>
                  </m:oMathPara>
                </a14:m>
                <a:endParaRPr lang="en-US" altLang="zh-CN" sz="2400" b="1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    =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charset="0"/>
                              <a:ea typeface="Kaiti TC" charset="-120"/>
                              <a:cs typeface="Kaiti TC" charset="-12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charset="0"/>
                              <a:ea typeface="Kaiti TC" charset="-120"/>
                              <a:cs typeface="Kaiti TC" charset="-12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charset="0"/>
                              <a:ea typeface="Kaiti TC" charset="-120"/>
                              <a:cs typeface="Kaiti TC" charset="-120"/>
                            </a:rPr>
                            <m:t>𝒕</m:t>
                          </m:r>
                          <m:r>
                            <a:rPr lang="en-US" altLang="zh-CN" sz="2400" b="1" i="1">
                              <a:latin typeface="Cambria Math" charset="0"/>
                              <a:ea typeface="Kaiti TC" charset="-120"/>
                              <a:cs typeface="Kaiti TC" charset="-120"/>
                            </a:rPr>
                            <m:t>+</m:t>
                          </m:r>
                          <m:r>
                            <a:rPr lang="en-US" altLang="zh-CN" sz="2400" b="1" i="1">
                              <a:latin typeface="Cambria Math" charset="0"/>
                              <a:ea typeface="Kaiti TC" charset="-120"/>
                              <a:cs typeface="Kaiti TC" charset="-12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0" i="0" smtClean="0">
                          <a:latin typeface="Cambria Math" charset="0"/>
                          <a:ea typeface="Kaiti TC" charset="-120"/>
                          <a:cs typeface="Kaiti TC" charset="-120"/>
                        </a:rPr>
                        <m:t>+</m:t>
                      </m:r>
                      <m:r>
                        <a:rPr lang="en-US" altLang="zh-CN" sz="2400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𝜸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charset="0"/>
                              <a:ea typeface="Kaiti TC" charset="-120"/>
                              <a:cs typeface="Kaiti TC" charset="-12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2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𝒕</m:t>
                              </m:r>
                              <m:r>
                                <a:rPr lang="en-US" altLang="zh-CN" sz="2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lang="en-US" altLang="zh-CN" sz="2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sz="24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𝜸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2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𝒕</m:t>
                              </m:r>
                              <m:r>
                                <a:rPr lang="en-US" altLang="zh-CN" sz="2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lang="en-US" altLang="zh-CN" sz="24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altLang="zh-CN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𝜸</m:t>
                              </m:r>
                            </m:e>
                            <m:sup>
                              <m:r>
                                <a:rPr lang="en-US" altLang="zh-CN" sz="2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𝟐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2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𝒕</m:t>
                              </m:r>
                              <m:r>
                                <a:rPr lang="en-US" altLang="zh-CN" sz="2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lang="en-US" altLang="zh-CN" sz="24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𝟒</m:t>
                              </m:r>
                            </m:sub>
                          </m:sSub>
                          <m:r>
                            <a:rPr lang="en-US" altLang="zh-CN" sz="24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+…</m:t>
                          </m:r>
                        </m:e>
                      </m:d>
                    </m:oMath>
                  </m:oMathPara>
                </a14:m>
                <a:endParaRPr lang="en-US" altLang="zh-CN" sz="2400" b="0" dirty="0" smtClean="0">
                  <a:ea typeface="Kaiti TC" charset="-120"/>
                  <a:cs typeface="Kaiti TC" charset="-12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11" y="2496767"/>
                <a:ext cx="6507592" cy="128413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525533" y="3995657"/>
                <a:ext cx="23272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>
                          <a:latin typeface="Cambria Math" charset="0"/>
                          <a:ea typeface="Kaiti TC" charset="-120"/>
                          <a:cs typeface="Kaiti TC" charset="-12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charset="0"/>
                              <a:ea typeface="Kaiti TC" charset="-120"/>
                              <a:cs typeface="Kaiti TC" charset="-12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charset="0"/>
                              <a:ea typeface="Kaiti TC" charset="-120"/>
                              <a:cs typeface="Kaiti TC" charset="-12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charset="0"/>
                              <a:ea typeface="Kaiti TC" charset="-120"/>
                              <a:cs typeface="Kaiti TC" charset="-120"/>
                            </a:rPr>
                            <m:t>𝒕</m:t>
                          </m:r>
                          <m:r>
                            <a:rPr lang="en-US" altLang="zh-CN" sz="2400" b="1" i="1">
                              <a:latin typeface="Cambria Math" charset="0"/>
                              <a:ea typeface="Kaiti TC" charset="-120"/>
                              <a:cs typeface="Kaiti TC" charset="-120"/>
                            </a:rPr>
                            <m:t>+</m:t>
                          </m:r>
                          <m:r>
                            <a:rPr lang="en-US" altLang="zh-CN" sz="2400" b="1" i="1">
                              <a:latin typeface="Cambria Math" charset="0"/>
                              <a:ea typeface="Kaiti TC" charset="-120"/>
                              <a:cs typeface="Kaiti TC" charset="-12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>
                          <a:latin typeface="Cambria Math" charset="0"/>
                          <a:ea typeface="Kaiti TC" charset="-120"/>
                          <a:cs typeface="Kaiti TC" charset="-12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charset="0"/>
                              <a:ea typeface="Kaiti TC" charset="-120"/>
                              <a:cs typeface="Kaiti TC" charset="-12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𝜸</m:t>
                          </m:r>
                          <m:r>
                            <a:rPr lang="en-US" altLang="zh-CN" sz="2400" b="1" i="1">
                              <a:latin typeface="Cambria Math" charset="0"/>
                              <a:ea typeface="Kaiti TC" charset="-120"/>
                              <a:cs typeface="Kaiti TC" charset="-120"/>
                            </a:rPr>
                            <m:t>𝑹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charset="0"/>
                              <a:ea typeface="Kaiti TC" charset="-120"/>
                              <a:cs typeface="Kaiti TC" charset="-120"/>
                            </a:rPr>
                            <m:t>𝒕</m:t>
                          </m:r>
                          <m:r>
                            <a:rPr lang="en-US" altLang="zh-CN" sz="2400" b="1" i="1">
                              <a:latin typeface="Cambria Math" charset="0"/>
                              <a:ea typeface="Kaiti TC" charset="-120"/>
                              <a:cs typeface="Kaiti TC" charset="-120"/>
                            </a:rPr>
                            <m:t>+</m:t>
                          </m:r>
                          <m:r>
                            <a:rPr lang="en-US" altLang="zh-CN" sz="2400" b="1" i="1">
                              <a:latin typeface="Cambria Math" charset="0"/>
                              <a:ea typeface="Kaiti TC" charset="-120"/>
                              <a:cs typeface="Kaiti TC" charset="-12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533" y="3995657"/>
                <a:ext cx="2327240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6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10519809" y="3995657"/>
            <a:ext cx="1236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>
                <a:solidFill>
                  <a:srgbClr val="FF0000"/>
                </a:solidFill>
              </a:rPr>
              <a:t>▶</a:t>
            </a:r>
            <a:r>
              <a:rPr kumimoji="1" lang="zh-TW" altLang="en-US" sz="2000" b="1" dirty="0" smtClean="0">
                <a:solidFill>
                  <a:srgbClr val="FF0000"/>
                </a:solidFill>
              </a:rPr>
              <a:t> 式 </a:t>
            </a:r>
            <a:r>
              <a:rPr kumimoji="1" lang="en-US" altLang="zh-TW" sz="2000" b="1" dirty="0" smtClean="0">
                <a:solidFill>
                  <a:srgbClr val="FF0000"/>
                </a:solidFill>
              </a:rPr>
              <a:t>1.4</a:t>
            </a:r>
            <a:endParaRPr kumimoji="1" lang="zh-CN" altLang="en-US" sz="20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115310" y="5033358"/>
                <a:ext cx="6921786" cy="960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zh-TW" altLang="en-US" sz="2000" u="sng" dirty="0" smtClean="0">
                    <a:latin typeface="Cambria Math" charset="0"/>
                  </a:rPr>
                  <a:t>對於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u="sng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lang="en-US" altLang="zh-CN" sz="2000" b="1" i="1" u="sng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𝑹</m:t>
                        </m:r>
                      </m:e>
                      <m:sub>
                        <m:r>
                          <a:rPr lang="en-US" altLang="zh-CN" sz="2000" b="1" i="1" u="sng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𝒕</m:t>
                        </m:r>
                      </m:sub>
                    </m:sSub>
                    <m:r>
                      <a:rPr lang="zh-TW" altLang="en-US" sz="2000" b="1" i="1" u="sng" smtClean="0">
                        <a:latin typeface="Cambria Math" charset="0"/>
                        <a:ea typeface="Kaiti TC" charset="-120"/>
                        <a:cs typeface="Kaiti TC" charset="-120"/>
                      </a:rPr>
                      <m:t> </m:t>
                    </m:r>
                  </m:oMath>
                </a14:m>
                <a:r>
                  <a:rPr kumimoji="1" lang="zh-TW" altLang="en-US" sz="2000" u="sng" dirty="0" smtClean="0">
                    <a:latin typeface="Cambria Math" charset="0"/>
                  </a:rPr>
                  <a:t>，它是一個隨機變數。</a:t>
                </a:r>
                <a:endParaRPr kumimoji="1" lang="en-US" altLang="zh-TW" sz="2000" u="sng" dirty="0" smtClean="0">
                  <a:latin typeface="Cambria Math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zh-TW" altLang="en-US" sz="2000" u="sng" dirty="0" smtClean="0">
                    <a:latin typeface="Cambria Math" charset="0"/>
                  </a:rPr>
                  <a:t>無法利用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u="sng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lang="zh-TW" altLang="en-US" sz="2000" b="1" i="1" u="sng" smtClean="0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 </m:t>
                        </m:r>
                        <m:r>
                          <a:rPr lang="en-US" altLang="zh-CN" sz="2000" b="1" i="1" u="sng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𝑹</m:t>
                        </m:r>
                      </m:e>
                      <m:sub>
                        <m:r>
                          <a:rPr lang="en-US" altLang="zh-CN" sz="2000" b="1" i="1" u="sng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𝒕</m:t>
                        </m:r>
                      </m:sub>
                    </m:sSub>
                  </m:oMath>
                </a14:m>
                <a:r>
                  <a:rPr kumimoji="1" lang="zh-TW" altLang="en-US" sz="2000" u="sng" dirty="0" smtClean="0">
                    <a:latin typeface="Cambria Math" charset="0"/>
                  </a:rPr>
                  <a:t> 來計算某狀態的價值。</a:t>
                </a:r>
                <a:endParaRPr kumimoji="1" lang="en-US" altLang="zh-CN" sz="2000" u="sng" dirty="0" smtClean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310" y="5033358"/>
                <a:ext cx="6921786" cy="960969"/>
              </a:xfrm>
              <a:prstGeom prst="rect">
                <a:avLst/>
              </a:prstGeom>
              <a:blipFill rotWithShape="0">
                <a:blip r:embed="rId5"/>
                <a:stretch>
                  <a:fillRect l="-969" t="-31210" b="-522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014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24545" y="581727"/>
            <a:ext cx="976853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i="1" dirty="0" smtClean="0">
                <a:latin typeface="Cambria Math" charset="0"/>
              </a:rPr>
              <a:t>Bellman Equation for Markov  Decision Process</a:t>
            </a:r>
          </a:p>
          <a:p>
            <a:pPr>
              <a:lnSpc>
                <a:spcPct val="150000"/>
              </a:lnSpc>
            </a:pPr>
            <a:r>
              <a:rPr kumimoji="1" lang="zh-TW" altLang="en-US" b="1" i="1" u="sng" dirty="0" smtClean="0">
                <a:latin typeface="Cambria Math" charset="0"/>
              </a:rPr>
              <a:t>定義 </a:t>
            </a:r>
            <a:r>
              <a:rPr kumimoji="1" lang="en-US" altLang="zh-TW" b="1" i="1" u="sng" dirty="0" smtClean="0">
                <a:latin typeface="Cambria Math" charset="0"/>
              </a:rPr>
              <a:t>V</a:t>
            </a:r>
            <a:r>
              <a:rPr kumimoji="1" lang="en-US" altLang="zh-TW" i="1" u="sng" dirty="0" smtClean="0">
                <a:latin typeface="Cambria Math" charset="0"/>
              </a:rPr>
              <a:t>:</a:t>
            </a:r>
            <a:r>
              <a:rPr kumimoji="1" lang="zh-TW" altLang="en-US" i="1" u="sng" dirty="0" smtClean="0">
                <a:latin typeface="Cambria Math" charset="0"/>
              </a:rPr>
              <a:t>  </a:t>
            </a:r>
            <a:r>
              <a:rPr kumimoji="1" lang="zh-TW" altLang="en-US" dirty="0" smtClean="0">
                <a:latin typeface="Cambria Math" charset="0"/>
              </a:rPr>
              <a:t>基於 </a:t>
            </a:r>
            <a:r>
              <a:rPr kumimoji="1" lang="en-US" altLang="zh-TW" dirty="0" smtClean="0">
                <a:latin typeface="Cambria Math" charset="0"/>
              </a:rPr>
              <a:t>t</a:t>
            </a:r>
            <a:r>
              <a:rPr kumimoji="1" lang="zh-TW" altLang="en-US" dirty="0" smtClean="0">
                <a:latin typeface="Cambria Math" charset="0"/>
              </a:rPr>
              <a:t> 時刻，狀態 </a:t>
            </a:r>
            <a:r>
              <a:rPr kumimoji="1" lang="en-US" altLang="zh-TW" dirty="0" smtClean="0">
                <a:latin typeface="Cambria Math" charset="0"/>
              </a:rPr>
              <a:t>S</a:t>
            </a:r>
            <a:r>
              <a:rPr kumimoji="1" lang="zh-TW" altLang="en-US" dirty="0" smtClean="0">
                <a:latin typeface="Cambria Math" charset="0"/>
              </a:rPr>
              <a:t> 能獲得的未來的回報的</a:t>
            </a:r>
            <a:r>
              <a:rPr kumimoji="1" lang="zh-TW" altLang="en-US" b="1" u="sng" dirty="0" smtClean="0">
                <a:latin typeface="Cambria Math" charset="0"/>
              </a:rPr>
              <a:t>期望</a:t>
            </a:r>
            <a:endParaRPr kumimoji="1" lang="zh-CN" altLang="en-US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2962632" y="2199247"/>
                <a:ext cx="410028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𝑆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d>
                        <m:dPr>
                          <m:begChr m:val="["/>
                          <m:endChr m:val="|"/>
                          <m:ctrlPr>
                            <a:rPr kumimoji="1" lang="en-US" altLang="zh-C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 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charset="0"/>
                        </a:rPr>
                        <m:t>𝑆</m:t>
                      </m:r>
                      <m:r>
                        <a:rPr kumimoji="1" lang="en-US" altLang="zh-CN" sz="2400" b="0" i="1" smtClean="0">
                          <a:latin typeface="Cambria Math" charset="0"/>
                        </a:rPr>
                        <m:t> ]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2632" y="2199247"/>
                <a:ext cx="4100287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143333" b="-17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193223" y="2783663"/>
                <a:ext cx="3606800" cy="1007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sub>
                      </m:sSub>
                      <m:r>
                        <a:rPr kumimoji="1" lang="en-US" altLang="zh-CN" sz="2400" i="1" smtClean="0">
                          <a:latin typeface="Cambria Math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charset="0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kumimoji="1" lang="is-IS" altLang="zh-CN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4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kumimoji="1" lang="is-I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kumimoji="1" lang="is-IS" altLang="zh-CN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is-I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 |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𝑆</m:t>
                          </m:r>
                        </m:e>
                      </m:nary>
                      <m:r>
                        <a:rPr kumimoji="1" lang="en-US" altLang="zh-CN" sz="2400" b="0" i="1" smtClean="0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223" y="2783663"/>
                <a:ext cx="3606800" cy="100732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9736248" y="2271842"/>
            <a:ext cx="123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/>
              <a:t>▶</a:t>
            </a:r>
            <a:r>
              <a:rPr kumimoji="1" lang="zh-TW" altLang="en-US" b="1" dirty="0" smtClean="0"/>
              <a:t> 式 </a:t>
            </a:r>
            <a:r>
              <a:rPr kumimoji="1" lang="en-US" altLang="zh-TW" b="1" dirty="0" smtClean="0"/>
              <a:t>1.5</a:t>
            </a:r>
            <a:endParaRPr kumimoji="1" lang="zh-CN" altLang="en-US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9736248" y="3150930"/>
            <a:ext cx="123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/>
              <a:t>▶</a:t>
            </a:r>
            <a:r>
              <a:rPr kumimoji="1" lang="zh-TW" altLang="en-US" b="1" dirty="0" smtClean="0"/>
              <a:t> 式 </a:t>
            </a:r>
            <a:r>
              <a:rPr kumimoji="1" lang="en-US" altLang="zh-TW" b="1" dirty="0" smtClean="0"/>
              <a:t>1.6</a:t>
            </a:r>
            <a:endParaRPr kumimoji="1" lang="zh-CN" altLang="en-US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8853480" y="918744"/>
            <a:ext cx="211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Random variable</a:t>
            </a:r>
            <a:endParaRPr kumimoji="1" lang="zh-CN" altLang="en-US" dirty="0"/>
          </a:p>
        </p:txBody>
      </p:sp>
      <p:cxnSp>
        <p:nvCxnSpPr>
          <p:cNvPr id="14" name="曲线连接符 13"/>
          <p:cNvCxnSpPr>
            <a:stCxn id="5" idx="0"/>
            <a:endCxn id="12" idx="2"/>
          </p:cNvCxnSpPr>
          <p:nvPr/>
        </p:nvCxnSpPr>
        <p:spPr>
          <a:xfrm rot="5400000" flipH="1" flipV="1">
            <a:off x="7007314" y="-706461"/>
            <a:ext cx="911171" cy="490024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3769797" y="3764894"/>
                <a:ext cx="5630876" cy="1007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2400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charset="0"/>
                        </a:rPr>
                        <m:t> [ 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CN" sz="2400" b="0" i="1">
                              <a:latin typeface="Cambria Math" charset="0"/>
                            </a:rPr>
                            <m:t>𝑡</m:t>
                          </m:r>
                          <m:r>
                            <a:rPr kumimoji="1" lang="en-US" altLang="zh-CN" sz="2400" b="0" i="1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altLang="zh-CN" sz="2400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nary>
                        <m:naryPr>
                          <m:chr m:val="∑"/>
                          <m:ctrlPr>
                            <a:rPr kumimoji="1" lang="is-IS" altLang="zh-CN" sz="24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4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kumimoji="1" lang="is-I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kumimoji="1" lang="is-IS" altLang="zh-CN" sz="240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is-I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1" lang="en-US" altLang="zh-CN" sz="24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 |</m:t>
                          </m:r>
                          <m:sSub>
                            <m:sSubPr>
                              <m:ctrlPr>
                                <a:rPr kumimoji="1" lang="en-US" altLang="zh-CN" sz="24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𝑆</m:t>
                          </m:r>
                        </m:e>
                      </m:nary>
                      <m:r>
                        <a:rPr kumimoji="1" lang="en-US" altLang="zh-CN" sz="2400" b="0" i="1" smtClean="0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797" y="3764894"/>
                <a:ext cx="5630876" cy="100732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/>
          <p:cNvSpPr txBox="1"/>
          <p:nvPr/>
        </p:nvSpPr>
        <p:spPr>
          <a:xfrm>
            <a:off x="9736248" y="4094186"/>
            <a:ext cx="123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/>
              <a:t>▶</a:t>
            </a:r>
            <a:r>
              <a:rPr kumimoji="1" lang="zh-TW" altLang="en-US" b="1" dirty="0" smtClean="0"/>
              <a:t> 式 </a:t>
            </a:r>
            <a:r>
              <a:rPr kumimoji="1" lang="en-US" altLang="zh-TW" b="1" dirty="0" smtClean="0"/>
              <a:t>1.7</a:t>
            </a:r>
            <a:endParaRPr kumimoji="1"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3270730" y="4987305"/>
                <a:ext cx="5712850" cy="369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2400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charset="0"/>
                        </a:rPr>
                        <m:t> [ 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CN" sz="2400" b="0" i="1">
                              <a:latin typeface="Cambria Math" charset="0"/>
                            </a:rPr>
                            <m:t>𝑡</m:t>
                          </m:r>
                          <m:r>
                            <a:rPr kumimoji="1" lang="en-US" altLang="zh-CN" sz="2400" b="0" i="1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altLang="zh-CN" sz="2400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sSub>
                        <m:sSubPr>
                          <m:ctrlP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sz="24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  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 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𝑆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730" y="4987305"/>
                <a:ext cx="5712850" cy="369331"/>
              </a:xfrm>
              <a:prstGeom prst="rect">
                <a:avLst/>
              </a:prstGeom>
              <a:blipFill rotWithShape="0">
                <a:blip r:embed="rId6"/>
                <a:stretch>
                  <a:fillRect t="-140984" b="-175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/>
          <p:cNvSpPr txBox="1"/>
          <p:nvPr/>
        </p:nvSpPr>
        <p:spPr>
          <a:xfrm>
            <a:off x="9736248" y="4987304"/>
            <a:ext cx="123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/>
              <a:t>▶</a:t>
            </a:r>
            <a:r>
              <a:rPr kumimoji="1" lang="zh-TW" altLang="en-US" b="1" dirty="0" smtClean="0"/>
              <a:t> 式 </a:t>
            </a:r>
            <a:r>
              <a:rPr kumimoji="1" lang="en-US" altLang="zh-TW" b="1" dirty="0" smtClean="0"/>
              <a:t>1.8</a:t>
            </a:r>
            <a:endParaRPr kumimoji="1"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2962632" y="5840385"/>
                <a:ext cx="589084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𝑆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2400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charset="0"/>
                        </a:rPr>
                        <m:t> [ 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CN" sz="2400" b="0" i="1">
                              <a:latin typeface="Cambria Math" charset="0"/>
                            </a:rPr>
                            <m:t>𝑡</m:t>
                          </m:r>
                          <m:r>
                            <a:rPr kumimoji="1" lang="en-US" altLang="zh-CN" sz="2400" b="0" i="1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altLang="zh-CN" sz="2400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 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𝑆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2632" y="5840385"/>
                <a:ext cx="5890848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140984" b="-175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/>
          <p:cNvSpPr txBox="1"/>
          <p:nvPr/>
        </p:nvSpPr>
        <p:spPr>
          <a:xfrm>
            <a:off x="9736248" y="5840384"/>
            <a:ext cx="123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/>
              <a:t>▶</a:t>
            </a:r>
            <a:r>
              <a:rPr kumimoji="1" lang="zh-TW" altLang="en-US" b="1" dirty="0" smtClean="0"/>
              <a:t> 式 </a:t>
            </a:r>
            <a:r>
              <a:rPr kumimoji="1" lang="en-US" altLang="zh-TW" b="1" dirty="0" smtClean="0"/>
              <a:t>1.9</a:t>
            </a:r>
            <a:endParaRPr kumimoji="1" lang="zh-CN" altLang="en-US" b="1" dirty="0"/>
          </a:p>
        </p:txBody>
      </p:sp>
      <p:sp>
        <p:nvSpPr>
          <p:cNvPr id="16" name="文本框 15"/>
          <p:cNvSpPr txBox="1"/>
          <p:nvPr/>
        </p:nvSpPr>
        <p:spPr>
          <a:xfrm>
            <a:off x="10827655" y="3167053"/>
            <a:ext cx="1187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 smtClean="0"/>
              <a:t>by</a:t>
            </a:r>
            <a:r>
              <a:rPr kumimoji="1" lang="zh-TW" altLang="en-US" b="1" dirty="0" smtClean="0"/>
              <a:t> 式 </a:t>
            </a:r>
            <a:r>
              <a:rPr kumimoji="1" lang="en-US" altLang="zh-TW" b="1" dirty="0" smtClean="0"/>
              <a:t>1.1</a:t>
            </a:r>
            <a:endParaRPr kumimoji="1" lang="zh-CN" altLang="en-US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10827655" y="5865801"/>
            <a:ext cx="154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 smtClean="0"/>
              <a:t>by</a:t>
            </a:r>
            <a:r>
              <a:rPr kumimoji="1" lang="zh-TW" altLang="en-US" b="1" dirty="0" smtClean="0"/>
              <a:t> 式 </a:t>
            </a:r>
            <a:r>
              <a:rPr kumimoji="1" lang="en-US" altLang="zh-TW" b="1" dirty="0" smtClean="0"/>
              <a:t>1.5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63366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51816" y="1054261"/>
            <a:ext cx="842866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b="1" i="1" u="sng" dirty="0">
                <a:latin typeface="Cambria Math" charset="0"/>
              </a:rPr>
              <a:t>定義 </a:t>
            </a:r>
            <a:r>
              <a:rPr kumimoji="1" lang="en-US" altLang="zh-TW" b="1" i="1" u="sng" dirty="0">
                <a:latin typeface="Cambria Math" charset="0"/>
              </a:rPr>
              <a:t>Q</a:t>
            </a:r>
            <a:r>
              <a:rPr kumimoji="1" lang="en-US" altLang="zh-TW" i="1" u="sng" dirty="0">
                <a:latin typeface="Cambria Math" charset="0"/>
              </a:rPr>
              <a:t>:</a:t>
            </a:r>
            <a:r>
              <a:rPr kumimoji="1" lang="zh-TW" altLang="en-US" i="1" u="sng" dirty="0">
                <a:latin typeface="Cambria Math" charset="0"/>
              </a:rPr>
              <a:t>  </a:t>
            </a:r>
            <a:r>
              <a:rPr kumimoji="1" lang="zh-TW" altLang="en-US" dirty="0">
                <a:latin typeface="Cambria Math" charset="0"/>
              </a:rPr>
              <a:t>基於 </a:t>
            </a:r>
            <a:r>
              <a:rPr kumimoji="1" lang="en-US" altLang="zh-TW" dirty="0">
                <a:latin typeface="Cambria Math" charset="0"/>
              </a:rPr>
              <a:t>t</a:t>
            </a:r>
            <a:r>
              <a:rPr kumimoji="1" lang="zh-TW" altLang="en-US" dirty="0">
                <a:latin typeface="Cambria Math" charset="0"/>
              </a:rPr>
              <a:t> 時刻，處於狀態 </a:t>
            </a:r>
            <a:r>
              <a:rPr kumimoji="1" lang="en-US" altLang="zh-TW" dirty="0">
                <a:latin typeface="Cambria Math" charset="0"/>
              </a:rPr>
              <a:t>S</a:t>
            </a:r>
            <a:r>
              <a:rPr kumimoji="1" lang="zh-TW" altLang="en-US" dirty="0">
                <a:latin typeface="Cambria Math" charset="0"/>
              </a:rPr>
              <a:t> ，執行一個 </a:t>
            </a:r>
            <a:r>
              <a:rPr kumimoji="1" lang="en-US" altLang="zh-TW" dirty="0">
                <a:latin typeface="Cambria Math" charset="0"/>
              </a:rPr>
              <a:t>action</a:t>
            </a:r>
            <a:r>
              <a:rPr kumimoji="1" lang="zh-TW" altLang="en-US" dirty="0">
                <a:latin typeface="Cambria Math" charset="0"/>
              </a:rPr>
              <a:t> 能獲得的未來的回報的</a:t>
            </a:r>
            <a:r>
              <a:rPr kumimoji="1" lang="zh-TW" altLang="en-US" b="1" u="sng" dirty="0">
                <a:latin typeface="Cambria Math" charset="0"/>
              </a:rPr>
              <a:t>期望</a:t>
            </a:r>
            <a:endParaRPr kumimoji="1" lang="zh-CN" altLang="en-US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2285633" y="1872247"/>
                <a:ext cx="46044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𝑄</m:t>
                          </m:r>
                        </m:e>
                        <m:sub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d>
                        <m:dPr>
                          <m:begChr m:val="["/>
                          <m:endChr m:val="|"/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sz="2400" i="1">
                              <a:latin typeface="Cambria Math" charset="0"/>
                            </a:rPr>
                            <m:t> </m:t>
                          </m:r>
                        </m:e>
                      </m:d>
                      <m:r>
                        <a:rPr kumimoji="1" lang="en-US" altLang="zh-CN" sz="2400" i="1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charset="0"/>
                        </a:rPr>
                        <m:t>𝑠</m:t>
                      </m:r>
                      <m:r>
                        <a:rPr kumimoji="1" lang="en-US" altLang="zh-CN" sz="2400" b="0" i="1" smtClean="0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charset="0"/>
                        </a:rPr>
                        <m:t>𝑎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633" y="1872247"/>
                <a:ext cx="4604466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589" t="-140984" r="-1854" b="-175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3343244" y="2481766"/>
                <a:ext cx="4998651" cy="1007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sub>
                      </m:sSub>
                      <m:r>
                        <a:rPr kumimoji="1" lang="en-US" altLang="zh-CN" sz="2400" i="1" smtClean="0">
                          <a:latin typeface="Cambria Math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charset="0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kumimoji="1" lang="is-IS" altLang="zh-CN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4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kumimoji="1" lang="is-I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kumimoji="1" lang="is-IS" altLang="zh-CN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is-I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 |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𝑠</m:t>
                          </m:r>
                        </m:e>
                      </m:nary>
                      <m:r>
                        <a:rPr kumimoji="1" lang="en-US" altLang="zh-CN" sz="2400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𝑎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244" y="2481766"/>
                <a:ext cx="4998651" cy="100732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10227645" y="2801868"/>
            <a:ext cx="123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/>
              <a:t>▶</a:t>
            </a:r>
            <a:r>
              <a:rPr kumimoji="1" lang="zh-TW" altLang="en-US" b="1" dirty="0" smtClean="0"/>
              <a:t> 式 </a:t>
            </a:r>
            <a:r>
              <a:rPr kumimoji="1" lang="en-US" altLang="zh-TW" b="1" dirty="0" smtClean="0"/>
              <a:t>1.11</a:t>
            </a:r>
            <a:endParaRPr kumimoji="1" lang="zh-CN" altLang="en-US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10227645" y="1857321"/>
            <a:ext cx="123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/>
              <a:t>▶</a:t>
            </a:r>
            <a:r>
              <a:rPr kumimoji="1" lang="zh-TW" altLang="en-US" b="1" dirty="0" smtClean="0"/>
              <a:t> 式</a:t>
            </a:r>
            <a:r>
              <a:rPr kumimoji="1" lang="en-US" altLang="zh-TW" b="1" dirty="0" smtClean="0"/>
              <a:t> 1.10</a:t>
            </a:r>
            <a:endParaRPr kumimoji="1"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3343244" y="3544384"/>
                <a:ext cx="6099327" cy="1007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2400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charset="0"/>
                        </a:rPr>
                        <m:t> [ 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CN" sz="2400" b="0" i="1">
                              <a:latin typeface="Cambria Math" charset="0"/>
                            </a:rPr>
                            <m:t>𝑡</m:t>
                          </m:r>
                          <m:r>
                            <a:rPr kumimoji="1" lang="en-US" altLang="zh-CN" sz="2400" b="0" i="1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altLang="zh-CN" sz="2400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nary>
                        <m:naryPr>
                          <m:chr m:val="∑"/>
                          <m:ctrlPr>
                            <a:rPr kumimoji="1" lang="is-IS" altLang="zh-CN" sz="24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4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kumimoji="1" lang="is-I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kumimoji="1" lang="is-IS" altLang="zh-CN" sz="240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is-I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1" lang="en-US" altLang="zh-CN" sz="24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 |</m:t>
                          </m:r>
                          <m:sSub>
                            <m:sSubPr>
                              <m:ctrlPr>
                                <a:rPr kumimoji="1" lang="en-US" altLang="zh-CN" sz="24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𝑠</m:t>
                          </m:r>
                        </m:e>
                      </m:nary>
                      <m:r>
                        <a:rPr kumimoji="1" lang="en-US" altLang="zh-CN" sz="2400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244" y="3544384"/>
                <a:ext cx="6099327" cy="100732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10227645" y="3768061"/>
            <a:ext cx="123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/>
              <a:t>▶</a:t>
            </a:r>
            <a:r>
              <a:rPr kumimoji="1" lang="zh-TW" altLang="en-US" b="1" dirty="0" smtClean="0"/>
              <a:t> 式 </a:t>
            </a:r>
            <a:r>
              <a:rPr kumimoji="1" lang="en-US" altLang="zh-TW" b="1" dirty="0" smtClean="0"/>
              <a:t>1.12</a:t>
            </a:r>
            <a:endParaRPr kumimoji="1"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2986144" y="4910174"/>
                <a:ext cx="583701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2400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charset="0"/>
                        </a:rPr>
                        <m:t> [ 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CN" sz="2400" b="0" i="1">
                              <a:latin typeface="Cambria Math" charset="0"/>
                            </a:rPr>
                            <m:t>𝑡</m:t>
                          </m:r>
                          <m:r>
                            <a:rPr kumimoji="1" lang="en-US" altLang="zh-CN" sz="2400" b="0" i="1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altLang="zh-CN" sz="2400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sSub>
                        <m:sSubPr>
                          <m:ctrlP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sz="24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  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 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charset="0"/>
                        </a:rPr>
                        <m:t>𝑠</m:t>
                      </m:r>
                      <m:r>
                        <a:rPr kumimoji="1" lang="en-US" altLang="zh-CN" sz="2400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𝑎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144" y="4910174"/>
                <a:ext cx="5837014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140984" b="-175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10227645" y="4712608"/>
            <a:ext cx="123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/>
              <a:t>▶</a:t>
            </a:r>
            <a:r>
              <a:rPr kumimoji="1" lang="zh-TW" altLang="en-US" b="1" dirty="0" smtClean="0"/>
              <a:t> 式 </a:t>
            </a:r>
            <a:r>
              <a:rPr kumimoji="1" lang="en-US" altLang="zh-TW" b="1" dirty="0" smtClean="0"/>
              <a:t>1.13</a:t>
            </a:r>
            <a:endParaRPr kumimoji="1"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2296693" y="5788126"/>
                <a:ext cx="714587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𝑄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𝑠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2400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charset="0"/>
                        </a:rPr>
                        <m:t> [ 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CN" sz="2400" b="0" i="1">
                              <a:latin typeface="Cambria Math" charset="0"/>
                            </a:rPr>
                            <m:t>𝑡</m:t>
                          </m:r>
                          <m:r>
                            <a:rPr kumimoji="1" lang="en-US" altLang="zh-CN" sz="2400" b="0" i="1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altLang="zh-CN" sz="2400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𝑄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kumimoji="1" lang="en-US" altLang="zh-CN" sz="2400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 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𝑆</m:t>
                      </m:r>
                      <m:r>
                        <a:rPr kumimoji="1" lang="en-US" altLang="zh-CN" sz="2400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𝑎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693" y="5788126"/>
                <a:ext cx="714587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024" t="-140984" r="-1195" b="-175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/>
          <p:cNvSpPr txBox="1"/>
          <p:nvPr/>
        </p:nvSpPr>
        <p:spPr>
          <a:xfrm>
            <a:off x="10227645" y="5788126"/>
            <a:ext cx="123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/>
              <a:t>▶</a:t>
            </a:r>
            <a:r>
              <a:rPr kumimoji="1" lang="zh-TW" altLang="en-US" b="1" dirty="0" smtClean="0"/>
              <a:t> 式 </a:t>
            </a:r>
            <a:r>
              <a:rPr kumimoji="1" lang="en-US" altLang="zh-TW" b="1" dirty="0" smtClean="0"/>
              <a:t>1.14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5012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858637" y="753863"/>
                <a:ext cx="23357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TW" sz="2400" i="1" dirty="0" smtClean="0">
                    <a:latin typeface="Cambria Math" charset="0"/>
                  </a:rPr>
                  <a:t>What</a:t>
                </a:r>
                <a:r>
                  <a:rPr kumimoji="1" lang="zh-TW" altLang="en-US" sz="2400" i="1" dirty="0" smtClean="0">
                    <a:latin typeface="Cambria Math" charset="0"/>
                  </a:rPr>
                  <a:t> </a:t>
                </a:r>
                <a:r>
                  <a:rPr kumimoji="1" lang="en-US" altLang="zh-TW" sz="2400" i="1" dirty="0" smtClean="0">
                    <a:latin typeface="Cambria Math" charset="0"/>
                  </a:rPr>
                  <a:t>is</a:t>
                </a:r>
                <a:r>
                  <a:rPr kumimoji="1" lang="zh-TW" altLang="en-US" sz="2400" i="1" dirty="0" smtClean="0">
                    <a:latin typeface="Cambria Math" charset="0"/>
                  </a:rPr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4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kumimoji="1" lang="en-US" altLang="zh-CN" sz="2400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charset="0"/>
                          </a:rPr>
                          <m:t>𝑠𝑠</m:t>
                        </m:r>
                        <m:r>
                          <a:rPr kumimoji="1" lang="en-US" altLang="zh-CN" sz="2400" b="0" i="1" smtClean="0">
                            <a:latin typeface="Cambria Math" charset="0"/>
                          </a:rPr>
                          <m:t>′</m:t>
                        </m:r>
                      </m:sub>
                      <m:sup>
                        <m:r>
                          <a:rPr kumimoji="1" lang="en-US" altLang="zh-CN" sz="2400" b="0" i="1" smtClean="0">
                            <a:latin typeface="Cambria Math" charset="0"/>
                          </a:rPr>
                          <m:t>𝑎</m:t>
                        </m:r>
                      </m:sup>
                    </m:sSubSup>
                  </m:oMath>
                </a14:m>
                <a:endParaRPr kumimoji="1" lang="en-US" altLang="zh-CN" sz="2400" b="0" i="1" dirty="0" smtClean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637" y="753863"/>
                <a:ext cx="2335783" cy="646331"/>
              </a:xfrm>
              <a:prstGeom prst="rect">
                <a:avLst/>
              </a:prstGeom>
              <a:blipFill rotWithShape="0">
                <a:blip r:embed="rId2"/>
                <a:stretch>
                  <a:fillRect l="-4178" b="-10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615769" y="1691305"/>
                <a:ext cx="48188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𝑠𝑠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′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charset="0"/>
                        </a:rPr>
                        <m:t>𝑝</m:t>
                      </m:r>
                      <m:r>
                        <a:rPr kumimoji="1" lang="en-US" altLang="zh-TW" sz="2400" b="0" i="1" smtClean="0">
                          <a:latin typeface="Cambria Math" charset="0"/>
                        </a:rPr>
                        <m:t> </m:t>
                      </m:r>
                      <m:d>
                        <m:dPr>
                          <m:begChr m:val="["/>
                          <m:endChr m:val="|"/>
                          <m:ctrlPr>
                            <a:rPr kumimoji="1" lang="en-US" altLang="zh-TW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kumimoji="1" lang="en-US" altLang="zh-TW" sz="2400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zh-TW" sz="2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kumimoji="1" lang="en-US" altLang="zh-TW" sz="2400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kumimoji="1" lang="en-US" altLang="zh-TW" sz="2400" b="0" i="1" smtClean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kumimoji="1" lang="en-US" altLang="zh-TW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24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kumimoji="1" lang="en-US" altLang="zh-TW" sz="2400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kumimoji="1" lang="en-US" altLang="zh-TW" sz="24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24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charset="0"/>
                        </a:rPr>
                        <m:t>𝑠</m:t>
                      </m:r>
                      <m:r>
                        <a:rPr kumimoji="1" lang="en-US" altLang="zh-TW" sz="2400" b="0" i="1" smtClean="0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24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charset="0"/>
                        </a:rPr>
                        <m:t>𝑎</m:t>
                      </m:r>
                      <m:r>
                        <a:rPr kumimoji="1" lang="en-US" altLang="zh-TW" sz="2400" b="0" i="1" smtClean="0">
                          <a:latin typeface="Cambria Math" charset="0"/>
                        </a:rPr>
                        <m:t> ]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769" y="1691305"/>
                <a:ext cx="4818883" cy="461665"/>
              </a:xfrm>
              <a:prstGeom prst="rect">
                <a:avLst/>
              </a:prstGeom>
              <a:blipFill rotWithShape="0">
                <a:blip r:embed="rId3"/>
                <a:stretch>
                  <a:fillRect t="-102632" b="-1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9586727" y="1737471"/>
            <a:ext cx="123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/>
              <a:t>▶</a:t>
            </a:r>
            <a:r>
              <a:rPr kumimoji="1" lang="zh-TW" altLang="en-US" b="1" dirty="0" smtClean="0"/>
              <a:t> 式 </a:t>
            </a:r>
            <a:r>
              <a:rPr kumimoji="1" lang="en-US" altLang="zh-TW" b="1" dirty="0" smtClean="0"/>
              <a:t>1.15</a:t>
            </a:r>
            <a:endParaRPr kumimoji="1"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782457" y="2435771"/>
                <a:ext cx="1027883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0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𝑠𝑠</m:t>
                        </m:r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′</m:t>
                        </m:r>
                      </m:sub>
                      <m:sup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kumimoji="1" lang="en-US" altLang="zh-CN" sz="2000" dirty="0" smtClean="0">
                    <a:latin typeface="Cambria Math" charset="0"/>
                  </a:rPr>
                  <a:t> </a:t>
                </a:r>
                <a:r>
                  <a:rPr kumimoji="1" lang="zh-TW" altLang="en-US" sz="2000" dirty="0" smtClean="0">
                    <a:latin typeface="Cambria Math" charset="0"/>
                  </a:rPr>
                  <a:t>表示在 </a:t>
                </a:r>
                <a:r>
                  <a:rPr kumimoji="1" lang="en-US" altLang="zh-TW" sz="2000" dirty="0" smtClean="0">
                    <a:latin typeface="Cambria Math" charset="0"/>
                  </a:rPr>
                  <a:t>t</a:t>
                </a:r>
                <a:r>
                  <a:rPr kumimoji="1" lang="zh-TW" altLang="en-US" sz="2000" dirty="0" smtClean="0">
                    <a:latin typeface="Cambria Math" charset="0"/>
                  </a:rPr>
                  <a:t> 時刻，處於狀態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charset="0"/>
                      </a:rPr>
                      <m:t>𝑠</m:t>
                    </m:r>
                  </m:oMath>
                </a14:m>
                <a:r>
                  <a:rPr kumimoji="1" lang="zh-TW" altLang="en-US" sz="2000" dirty="0" smtClean="0">
                    <a:latin typeface="Cambria Math" charset="0"/>
                  </a:rPr>
                  <a:t> ，執行動作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kumimoji="1" lang="zh-TW" altLang="en-US" sz="2000" dirty="0" smtClean="0">
                    <a:latin typeface="Cambria Math" charset="0"/>
                  </a:rPr>
                  <a:t> ，</a:t>
                </a:r>
                <a:r>
                  <a:rPr kumimoji="1" lang="zh-TW" altLang="en-US" sz="2000" dirty="0">
                    <a:latin typeface="Cambria Math" charset="0"/>
                  </a:rPr>
                  <a:t>獲得即時獎勵</a:t>
                </a:r>
                <a14:m>
                  <m:oMath xmlns:m="http://schemas.openxmlformats.org/officeDocument/2006/math">
                    <m:r>
                      <a:rPr kumimoji="1" lang="zh-TW" altLang="en-US" sz="2000">
                        <a:latin typeface="Cambria Math" charset="0"/>
                      </a:rPr>
                      <m:t> </m:t>
                    </m:r>
                    <m:r>
                      <a:rPr kumimoji="1" lang="en-US" altLang="zh-CN" sz="2000" i="1">
                        <a:latin typeface="Cambria Math" charset="0"/>
                      </a:rPr>
                      <m:t>𝑟</m:t>
                    </m:r>
                  </m:oMath>
                </a14:m>
                <a:r>
                  <a:rPr kumimoji="1" lang="zh-TW" altLang="en-US" sz="2000" dirty="0" smtClean="0">
                    <a:latin typeface="Cambria Math" charset="0"/>
                  </a:rPr>
                  <a:t> </a:t>
                </a:r>
                <a:r>
                  <a:rPr kumimoji="1" lang="en-US" altLang="zh-TW" sz="2000" dirty="0" smtClean="0">
                    <a:latin typeface="Cambria Math" charset="0"/>
                  </a:rPr>
                  <a:t>,</a:t>
                </a:r>
                <a:r>
                  <a:rPr kumimoji="1" lang="zh-TW" altLang="en-US" sz="2000" dirty="0" smtClean="0">
                    <a:latin typeface="Cambria Math" charset="0"/>
                  </a:rPr>
                  <a:t> 同時</a:t>
                </a:r>
                <a:r>
                  <a:rPr kumimoji="1" lang="zh-TW" altLang="en-US" sz="2000" dirty="0">
                    <a:latin typeface="Cambria Math" charset="0"/>
                  </a:rPr>
                  <a:t>轉移到狀態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20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zh-TW" altLang="en-US" sz="2000" i="1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zh-TW" sz="2000" i="1">
                            <a:latin typeface="Cambria Math" charset="0"/>
                          </a:rPr>
                          <m:t>𝑠</m:t>
                        </m:r>
                      </m:e>
                      <m:sup>
                        <m:r>
                          <a:rPr kumimoji="1" lang="en-US" altLang="zh-TW" sz="2000" i="1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kumimoji="1" lang="zh-TW" altLang="en-US" sz="2000" dirty="0" smtClean="0">
                    <a:latin typeface="Cambria Math" charset="0"/>
                  </a:rPr>
                  <a:t>的機率</a:t>
                </a:r>
                <a:endParaRPr kumimoji="1" lang="en-US" altLang="zh-CN" sz="2000" dirty="0" smtClean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57" y="2435771"/>
                <a:ext cx="10278833" cy="553998"/>
              </a:xfrm>
              <a:prstGeom prst="rect">
                <a:avLst/>
              </a:prstGeom>
              <a:blipFill rotWithShape="0">
                <a:blip r:embed="rId4"/>
                <a:stretch>
                  <a:fillRect t="-54444" b="-8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gent"/>
          <p:cNvSpPr/>
          <p:nvPr/>
        </p:nvSpPr>
        <p:spPr>
          <a:xfrm>
            <a:off x="6050169" y="3321821"/>
            <a:ext cx="575197" cy="363165"/>
          </a:xfrm>
          <a:prstGeom prst="roundRect">
            <a:avLst>
              <a:gd name="adj" fmla="val 17050"/>
            </a:avLst>
          </a:prstGeom>
          <a:solidFill>
            <a:schemeClr val="accent1">
              <a:lumMod val="40000"/>
              <a:lumOff val="60000"/>
            </a:schemeClr>
          </a:soli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endParaRPr sz="2800" dirty="0"/>
          </a:p>
        </p:txBody>
      </p:sp>
      <p:sp>
        <p:nvSpPr>
          <p:cNvPr id="9" name="椭圆 8"/>
          <p:cNvSpPr/>
          <p:nvPr/>
        </p:nvSpPr>
        <p:spPr>
          <a:xfrm>
            <a:off x="4716524" y="4457148"/>
            <a:ext cx="288444" cy="2654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7719957" y="4418272"/>
            <a:ext cx="288444" cy="2654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线箭头连接符 11"/>
          <p:cNvCxnSpPr>
            <a:stCxn id="8" idx="2"/>
            <a:endCxn id="9" idx="7"/>
          </p:cNvCxnSpPr>
          <p:nvPr/>
        </p:nvCxnSpPr>
        <p:spPr>
          <a:xfrm flipH="1">
            <a:off x="4962726" y="3684986"/>
            <a:ext cx="1375042" cy="811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>
            <a:stCxn id="8" idx="2"/>
            <a:endCxn id="11" idx="1"/>
          </p:cNvCxnSpPr>
          <p:nvPr/>
        </p:nvCxnSpPr>
        <p:spPr>
          <a:xfrm>
            <a:off x="6337768" y="3684986"/>
            <a:ext cx="1424431" cy="772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6031554" y="3272570"/>
                <a:ext cx="64412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554" y="3272570"/>
                <a:ext cx="644122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4420933" y="3783811"/>
                <a:ext cx="16706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kumimoji="1" lang="en-US" altLang="zh-TW" dirty="0" smtClean="0"/>
                  <a:t> = 0.4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933" y="3783811"/>
                <a:ext cx="1670633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7342625" y="3770418"/>
                <a:ext cx="1085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kumimoji="1" lang="en-US" altLang="zh-TW" dirty="0" smtClean="0"/>
                  <a:t> = 0.6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625" y="3770418"/>
                <a:ext cx="1085350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gent"/>
          <p:cNvSpPr/>
          <p:nvPr/>
        </p:nvSpPr>
        <p:spPr>
          <a:xfrm>
            <a:off x="3245665" y="5375593"/>
            <a:ext cx="575197" cy="363165"/>
          </a:xfrm>
          <a:prstGeom prst="roundRect">
            <a:avLst>
              <a:gd name="adj" fmla="val 17050"/>
            </a:avLst>
          </a:prstGeom>
          <a:solidFill>
            <a:schemeClr val="accent1">
              <a:lumMod val="40000"/>
              <a:lumOff val="60000"/>
            </a:schemeClr>
          </a:soli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endParaRPr sz="2800" dirty="0"/>
          </a:p>
        </p:txBody>
      </p:sp>
      <p:sp>
        <p:nvSpPr>
          <p:cNvPr id="35" name="Agent"/>
          <p:cNvSpPr/>
          <p:nvPr/>
        </p:nvSpPr>
        <p:spPr>
          <a:xfrm>
            <a:off x="5004968" y="5375593"/>
            <a:ext cx="575197" cy="363165"/>
          </a:xfrm>
          <a:prstGeom prst="roundRect">
            <a:avLst>
              <a:gd name="adj" fmla="val 17050"/>
            </a:avLst>
          </a:prstGeom>
          <a:solidFill>
            <a:schemeClr val="accent1">
              <a:lumMod val="40000"/>
              <a:lumOff val="60000"/>
            </a:schemeClr>
          </a:soli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endParaRPr sz="2800" dirty="0"/>
          </a:p>
        </p:txBody>
      </p:sp>
      <p:sp>
        <p:nvSpPr>
          <p:cNvPr id="40" name="Agent"/>
          <p:cNvSpPr/>
          <p:nvPr/>
        </p:nvSpPr>
        <p:spPr>
          <a:xfrm>
            <a:off x="6994663" y="5375593"/>
            <a:ext cx="575197" cy="363165"/>
          </a:xfrm>
          <a:prstGeom prst="roundRect">
            <a:avLst>
              <a:gd name="adj" fmla="val 17050"/>
            </a:avLst>
          </a:prstGeom>
          <a:solidFill>
            <a:schemeClr val="accent1">
              <a:lumMod val="40000"/>
              <a:lumOff val="60000"/>
            </a:schemeClr>
          </a:soli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endParaRPr sz="2800" dirty="0"/>
          </a:p>
        </p:txBody>
      </p:sp>
      <p:sp>
        <p:nvSpPr>
          <p:cNvPr id="41" name="Agent"/>
          <p:cNvSpPr/>
          <p:nvPr/>
        </p:nvSpPr>
        <p:spPr>
          <a:xfrm>
            <a:off x="8753966" y="5375593"/>
            <a:ext cx="575197" cy="363165"/>
          </a:xfrm>
          <a:prstGeom prst="roundRect">
            <a:avLst>
              <a:gd name="adj" fmla="val 17050"/>
            </a:avLst>
          </a:prstGeom>
          <a:solidFill>
            <a:schemeClr val="accent1">
              <a:lumMod val="40000"/>
              <a:lumOff val="60000"/>
            </a:schemeClr>
          </a:soli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endParaRPr sz="2800" dirty="0"/>
          </a:p>
        </p:txBody>
      </p:sp>
      <p:cxnSp>
        <p:nvCxnSpPr>
          <p:cNvPr id="42" name="直线箭头连接符 41"/>
          <p:cNvCxnSpPr>
            <a:stCxn id="9" idx="3"/>
            <a:endCxn id="34" idx="0"/>
          </p:cNvCxnSpPr>
          <p:nvPr/>
        </p:nvCxnSpPr>
        <p:spPr>
          <a:xfrm flipH="1">
            <a:off x="3533264" y="4683737"/>
            <a:ext cx="1225502" cy="691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线箭头连接符 45"/>
          <p:cNvCxnSpPr>
            <a:stCxn id="9" idx="5"/>
            <a:endCxn id="35" idx="0"/>
          </p:cNvCxnSpPr>
          <p:nvPr/>
        </p:nvCxnSpPr>
        <p:spPr>
          <a:xfrm>
            <a:off x="4962726" y="4683737"/>
            <a:ext cx="329841" cy="691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线箭头连接符 48"/>
          <p:cNvCxnSpPr>
            <a:stCxn id="11" idx="5"/>
            <a:endCxn id="41" idx="0"/>
          </p:cNvCxnSpPr>
          <p:nvPr/>
        </p:nvCxnSpPr>
        <p:spPr>
          <a:xfrm>
            <a:off x="7966159" y="4644861"/>
            <a:ext cx="1075406" cy="730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线箭头连接符 51"/>
          <p:cNvCxnSpPr>
            <a:stCxn id="11" idx="3"/>
            <a:endCxn id="40" idx="0"/>
          </p:cNvCxnSpPr>
          <p:nvPr/>
        </p:nvCxnSpPr>
        <p:spPr>
          <a:xfrm flipH="1">
            <a:off x="7282262" y="4644861"/>
            <a:ext cx="479937" cy="730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3194420" y="5397302"/>
                <a:ext cx="707615" cy="4097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charset="0"/>
                        </a:rPr>
                        <m:t>𝑠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4420" y="5397302"/>
                <a:ext cx="707615" cy="40976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4962726" y="5375593"/>
                <a:ext cx="707615" cy="4097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charset="0"/>
                        </a:rPr>
                        <m:t>𝑠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726" y="5375593"/>
                <a:ext cx="707615" cy="40976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6943334" y="5375593"/>
                <a:ext cx="707615" cy="4097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charset="0"/>
                        </a:rPr>
                        <m:t>𝑠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334" y="5375593"/>
                <a:ext cx="707615" cy="40976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8687756" y="5382788"/>
                <a:ext cx="707615" cy="4097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charset="0"/>
                        </a:rPr>
                        <m:t>𝑠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7756" y="5382788"/>
                <a:ext cx="707615" cy="40976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/>
              <p:cNvSpPr/>
              <p:nvPr/>
            </p:nvSpPr>
            <p:spPr>
              <a:xfrm>
                <a:off x="2882853" y="4832450"/>
                <a:ext cx="9634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𝑠𝑠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′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en-US" altLang="zh-CN" dirty="0" smtClean="0"/>
                  <a:t>=0.2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853" y="4832450"/>
                <a:ext cx="963469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10000" r="-443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/>
              <p:cNvSpPr/>
              <p:nvPr/>
            </p:nvSpPr>
            <p:spPr>
              <a:xfrm>
                <a:off x="8623258" y="4807712"/>
                <a:ext cx="9634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𝑠𝑠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′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en-US" altLang="zh-CN" dirty="0" smtClean="0"/>
                  <a:t>=0.3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2" name="矩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3258" y="4807712"/>
                <a:ext cx="963469" cy="369332"/>
              </a:xfrm>
              <a:prstGeom prst="rect">
                <a:avLst/>
              </a:prstGeom>
              <a:blipFill rotWithShape="0">
                <a:blip r:embed="rId12"/>
                <a:stretch>
                  <a:fillRect t="-10000" r="-443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/>
              <p:cNvSpPr/>
              <p:nvPr/>
            </p:nvSpPr>
            <p:spPr>
              <a:xfrm>
                <a:off x="5188606" y="4856059"/>
                <a:ext cx="9634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𝑠𝑠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′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en-US" altLang="zh-CN" dirty="0" smtClean="0"/>
                  <a:t>=0.8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3" name="矩形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606" y="4856059"/>
                <a:ext cx="963469" cy="369332"/>
              </a:xfrm>
              <a:prstGeom prst="rect">
                <a:avLst/>
              </a:prstGeom>
              <a:blipFill rotWithShape="0">
                <a:blip r:embed="rId13"/>
                <a:stretch>
                  <a:fillRect t="-10000" r="-5063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/>
              <p:cNvSpPr/>
              <p:nvPr/>
            </p:nvSpPr>
            <p:spPr>
              <a:xfrm>
                <a:off x="6422753" y="4849915"/>
                <a:ext cx="9634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𝑠𝑠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′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en-US" altLang="zh-CN" dirty="0" smtClean="0"/>
                  <a:t>=0.7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4" name="矩形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753" y="4849915"/>
                <a:ext cx="963469" cy="369332"/>
              </a:xfrm>
              <a:prstGeom prst="rect">
                <a:avLst/>
              </a:prstGeom>
              <a:blipFill rotWithShape="0">
                <a:blip r:embed="rId14"/>
                <a:stretch>
                  <a:fillRect t="-10000" r="-443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/>
              <p:cNvSpPr/>
              <p:nvPr/>
            </p:nvSpPr>
            <p:spPr>
              <a:xfrm>
                <a:off x="4870217" y="6085758"/>
                <a:ext cx="322182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𝑠</m:t>
                    </m:r>
                    <m:r>
                      <a:rPr lang="en-US" altLang="zh-CN" b="0" i="1" smtClean="0">
                        <a:latin typeface="Cambria Math" charset="0"/>
                      </a:rPr>
                      <m:t>′</m:t>
                    </m:r>
                  </m:oMath>
                </a14:m>
                <a:r>
                  <a:rPr lang="zh-TW" altLang="en-US" dirty="0" smtClean="0"/>
                  <a:t>表示任何可能到達的狀態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6" name="矩形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0217" y="6085758"/>
                <a:ext cx="3221828" cy="369332"/>
              </a:xfrm>
              <a:prstGeom prst="rect">
                <a:avLst/>
              </a:prstGeom>
              <a:blipFill rotWithShape="0">
                <a:blip r:embed="rId1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9457365" y="4208931"/>
            <a:ext cx="182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R=1</a:t>
            </a:r>
            <a:r>
              <a:rPr kumimoji="1" lang="zh-TW" altLang="en-US" dirty="0" smtClean="0"/>
              <a:t> ，即時獎勵</a:t>
            </a:r>
            <a:endParaRPr kumimoji="1" lang="zh-CN" altLang="en-US" dirty="0"/>
          </a:p>
        </p:txBody>
      </p:sp>
      <p:cxnSp>
        <p:nvCxnSpPr>
          <p:cNvPr id="20" name="直线箭头连接符 19"/>
          <p:cNvCxnSpPr/>
          <p:nvPr/>
        </p:nvCxnSpPr>
        <p:spPr>
          <a:xfrm flipV="1">
            <a:off x="8244714" y="4437077"/>
            <a:ext cx="1145876" cy="82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76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1975</TotalTime>
  <Words>1139</Words>
  <Application>Microsoft Macintosh PowerPoint</Application>
  <PresentationFormat>宽屏</PresentationFormat>
  <Paragraphs>352</Paragraphs>
  <Slides>33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4" baseType="lpstr">
      <vt:lpstr>Cambria Math</vt:lpstr>
      <vt:lpstr>DengXian</vt:lpstr>
      <vt:lpstr>DengXian Light</vt:lpstr>
      <vt:lpstr>Helvetica Light</vt:lpstr>
      <vt:lpstr>Kaiti TC</vt:lpstr>
      <vt:lpstr>Mangal</vt:lpstr>
      <vt:lpstr>Times New Roman</vt:lpstr>
      <vt:lpstr>Wingdings</vt:lpstr>
      <vt:lpstr>新細明體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115</cp:revision>
  <cp:lastPrinted>2019-01-17T16:59:19Z</cp:lastPrinted>
  <dcterms:created xsi:type="dcterms:W3CDTF">2019-01-15T07:11:40Z</dcterms:created>
  <dcterms:modified xsi:type="dcterms:W3CDTF">2019-01-20T13:56:57Z</dcterms:modified>
</cp:coreProperties>
</file>